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Berthold Block" charset="1" panose="02000506040000020004"/>
      <p:regular r:id="rId35"/>
    </p:embeddedFont>
    <p:embeddedFont>
      <p:font typeface="Aran" charset="1" panose="00000000000000000000"/>
      <p:regular r:id="rId36"/>
    </p:embeddedFont>
    <p:embeddedFont>
      <p:font typeface="Canva Sans" charset="1" panose="020B05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3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377893"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2656908" y="2411063"/>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6" id="6"/>
          <p:cNvSpPr/>
          <p:nvPr/>
        </p:nvSpPr>
        <p:spPr>
          <a:xfrm flipH="false" flipV="false" rot="0">
            <a:off x="-2035968" y="-912760"/>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5"/>
            <a:stretch>
              <a:fillRect l="0" t="0" r="0" b="0"/>
            </a:stretch>
          </a:blipFill>
        </p:spPr>
      </p:sp>
      <p:sp>
        <p:nvSpPr>
          <p:cNvPr name="Freeform 7" id="7"/>
          <p:cNvSpPr/>
          <p:nvPr/>
        </p:nvSpPr>
        <p:spPr>
          <a:xfrm flipH="false" flipV="false" rot="0">
            <a:off x="13288138" y="-73465"/>
            <a:ext cx="5715554" cy="2484528"/>
          </a:xfrm>
          <a:custGeom>
            <a:avLst/>
            <a:gdLst/>
            <a:ahLst/>
            <a:cxnLst/>
            <a:rect r="r" b="b" t="t" l="l"/>
            <a:pathLst>
              <a:path h="2484528" w="5715554">
                <a:moveTo>
                  <a:pt x="0" y="0"/>
                </a:moveTo>
                <a:lnTo>
                  <a:pt x="5715554" y="0"/>
                </a:lnTo>
                <a:lnTo>
                  <a:pt x="5715554" y="2484528"/>
                </a:lnTo>
                <a:lnTo>
                  <a:pt x="0" y="2484528"/>
                </a:lnTo>
                <a:lnTo>
                  <a:pt x="0" y="0"/>
                </a:lnTo>
                <a:close/>
              </a:path>
            </a:pathLst>
          </a:custGeom>
          <a:blipFill>
            <a:blip r:embed="rId5"/>
            <a:stretch>
              <a:fillRect l="0" t="0" r="0" b="0"/>
            </a:stretch>
          </a:blipFill>
        </p:spPr>
      </p:sp>
      <p:sp>
        <p:nvSpPr>
          <p:cNvPr name="Freeform 8" id="8"/>
          <p:cNvSpPr/>
          <p:nvPr/>
        </p:nvSpPr>
        <p:spPr>
          <a:xfrm flipH="false" flipV="false" rot="0">
            <a:off x="7862075" y="400021"/>
            <a:ext cx="2532880" cy="2814793"/>
          </a:xfrm>
          <a:custGeom>
            <a:avLst/>
            <a:gdLst/>
            <a:ahLst/>
            <a:cxnLst/>
            <a:rect r="r" b="b" t="t" l="l"/>
            <a:pathLst>
              <a:path h="2814793" w="2532880">
                <a:moveTo>
                  <a:pt x="0" y="0"/>
                </a:moveTo>
                <a:lnTo>
                  <a:pt x="2532880" y="0"/>
                </a:lnTo>
                <a:lnTo>
                  <a:pt x="2532880" y="2814793"/>
                </a:lnTo>
                <a:lnTo>
                  <a:pt x="0" y="2814793"/>
                </a:lnTo>
                <a:lnTo>
                  <a:pt x="0" y="0"/>
                </a:lnTo>
                <a:close/>
              </a:path>
            </a:pathLst>
          </a:custGeom>
          <a:blipFill>
            <a:blip r:embed="rId6"/>
            <a:stretch>
              <a:fillRect l="0" t="0" r="0" b="0"/>
            </a:stretch>
          </a:blipFill>
        </p:spPr>
      </p:sp>
      <p:sp>
        <p:nvSpPr>
          <p:cNvPr name="TextBox 9" id="9"/>
          <p:cNvSpPr txBox="true"/>
          <p:nvPr/>
        </p:nvSpPr>
        <p:spPr>
          <a:xfrm rot="0">
            <a:off x="3521071" y="2502807"/>
            <a:ext cx="11214888" cy="2513413"/>
          </a:xfrm>
          <a:prstGeom prst="rect">
            <a:avLst/>
          </a:prstGeom>
        </p:spPr>
        <p:txBody>
          <a:bodyPr anchor="t" rtlCol="false" tIns="0" lIns="0" bIns="0" rIns="0">
            <a:spAutoFit/>
          </a:bodyPr>
          <a:lstStyle/>
          <a:p>
            <a:pPr algn="ctr">
              <a:lnSpc>
                <a:spcPts val="20540"/>
              </a:lnSpc>
            </a:pPr>
            <a:r>
              <a:rPr lang="en-US" sz="14671">
                <a:solidFill>
                  <a:srgbClr val="FDE39B"/>
                </a:solidFill>
                <a:latin typeface="Berthold Block"/>
                <a:ea typeface="Berthold Block"/>
                <a:cs typeface="Berthold Block"/>
                <a:sym typeface="Berthold Block"/>
              </a:rPr>
              <a:t>TUGAS 3</a:t>
            </a:r>
          </a:p>
        </p:txBody>
      </p:sp>
      <p:sp>
        <p:nvSpPr>
          <p:cNvPr name="TextBox 10" id="10"/>
          <p:cNvSpPr txBox="true"/>
          <p:nvPr/>
        </p:nvSpPr>
        <p:spPr>
          <a:xfrm rot="0">
            <a:off x="2635319" y="4368437"/>
            <a:ext cx="12986392" cy="2413589"/>
          </a:xfrm>
          <a:prstGeom prst="rect">
            <a:avLst/>
          </a:prstGeom>
        </p:spPr>
        <p:txBody>
          <a:bodyPr anchor="t" rtlCol="false" tIns="0" lIns="0" bIns="0" rIns="0">
            <a:spAutoFit/>
          </a:bodyPr>
          <a:lstStyle/>
          <a:p>
            <a:pPr algn="ctr">
              <a:lnSpc>
                <a:spcPts val="19742"/>
              </a:lnSpc>
            </a:pPr>
            <a:r>
              <a:rPr lang="en-US" sz="14101">
                <a:solidFill>
                  <a:srgbClr val="FDE39B"/>
                </a:solidFill>
                <a:latin typeface="Berthold Block"/>
                <a:ea typeface="Berthold Block"/>
                <a:cs typeface="Berthold Block"/>
                <a:sym typeface="Berthold Block"/>
              </a:rPr>
              <a:t>KELOMPOK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1028700" y="1680287"/>
            <a:ext cx="8773676" cy="3069611"/>
          </a:xfrm>
          <a:custGeom>
            <a:avLst/>
            <a:gdLst/>
            <a:ahLst/>
            <a:cxnLst/>
            <a:rect r="r" b="b" t="t" l="l"/>
            <a:pathLst>
              <a:path h="3069611" w="8773676">
                <a:moveTo>
                  <a:pt x="0" y="0"/>
                </a:moveTo>
                <a:lnTo>
                  <a:pt x="8773676" y="0"/>
                </a:lnTo>
                <a:lnTo>
                  <a:pt x="8773676" y="3069610"/>
                </a:lnTo>
                <a:lnTo>
                  <a:pt x="0" y="3069610"/>
                </a:lnTo>
                <a:lnTo>
                  <a:pt x="0" y="0"/>
                </a:lnTo>
                <a:close/>
              </a:path>
            </a:pathLst>
          </a:custGeom>
          <a:blipFill>
            <a:blip r:embed="rId8"/>
            <a:stretch>
              <a:fillRect l="0" t="0" r="0" b="0"/>
            </a:stretch>
          </a:blipFill>
        </p:spPr>
      </p:sp>
      <p:sp>
        <p:nvSpPr>
          <p:cNvPr name="Freeform 11" id="11"/>
          <p:cNvSpPr/>
          <p:nvPr/>
        </p:nvSpPr>
        <p:spPr>
          <a:xfrm flipH="false" flipV="false" rot="0">
            <a:off x="6891826" y="5230391"/>
            <a:ext cx="9835339" cy="3219299"/>
          </a:xfrm>
          <a:custGeom>
            <a:avLst/>
            <a:gdLst/>
            <a:ahLst/>
            <a:cxnLst/>
            <a:rect r="r" b="b" t="t" l="l"/>
            <a:pathLst>
              <a:path h="3219299" w="9835339">
                <a:moveTo>
                  <a:pt x="0" y="0"/>
                </a:moveTo>
                <a:lnTo>
                  <a:pt x="9835339" y="0"/>
                </a:lnTo>
                <a:lnTo>
                  <a:pt x="9835339" y="3219299"/>
                </a:lnTo>
                <a:lnTo>
                  <a:pt x="0" y="3219299"/>
                </a:lnTo>
                <a:lnTo>
                  <a:pt x="0" y="0"/>
                </a:lnTo>
                <a:close/>
              </a:path>
            </a:pathLst>
          </a:custGeom>
          <a:blipFill>
            <a:blip r:embed="rId9"/>
            <a:stretch>
              <a:fillRect l="0" t="0" r="0" b="0"/>
            </a:stretch>
          </a:blipFill>
        </p:spPr>
      </p:sp>
      <p:sp>
        <p:nvSpPr>
          <p:cNvPr name="TextBox 12" id="12"/>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HETEROSKEDASITAS</a:t>
            </a:r>
          </a:p>
        </p:txBody>
      </p:sp>
      <p:sp>
        <p:nvSpPr>
          <p:cNvPr name="TextBox 13" id="13"/>
          <p:cNvSpPr txBox="true"/>
          <p:nvPr/>
        </p:nvSpPr>
        <p:spPr>
          <a:xfrm rot="0">
            <a:off x="10186096" y="2079723"/>
            <a:ext cx="6819176" cy="267017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pengujian yang didapat dari kedua software yang menggunakan bp-test menunjukkan bahwa nilai P-value sebesar 0.8048 yang artinya &gt;0.05 sehingga memberi h</a:t>
            </a:r>
            <a:r>
              <a:rPr lang="en-US" sz="2500">
                <a:solidFill>
                  <a:srgbClr val="FFFFFF"/>
                </a:solidFill>
                <a:latin typeface="Aran"/>
                <a:ea typeface="Aran"/>
                <a:cs typeface="Aran"/>
                <a:sym typeface="Aran"/>
              </a:rPr>
              <a:t>asil</a:t>
            </a:r>
            <a:r>
              <a:rPr lang="en-US" sz="2500">
                <a:solidFill>
                  <a:srgbClr val="FFFFFF"/>
                </a:solidFill>
                <a:latin typeface="Aran"/>
                <a:ea typeface="Aran"/>
                <a:cs typeface="Aran"/>
                <a:sym typeface="Aran"/>
              </a:rPr>
              <a:t> bahwa model ini tidak mengalami heteroskedasitas.</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6614946" y="5298978"/>
            <a:ext cx="10644354" cy="3256332"/>
          </a:xfrm>
          <a:custGeom>
            <a:avLst/>
            <a:gdLst/>
            <a:ahLst/>
            <a:cxnLst/>
            <a:rect r="r" b="b" t="t" l="l"/>
            <a:pathLst>
              <a:path h="3256332" w="10644354">
                <a:moveTo>
                  <a:pt x="0" y="0"/>
                </a:moveTo>
                <a:lnTo>
                  <a:pt x="10644354" y="0"/>
                </a:lnTo>
                <a:lnTo>
                  <a:pt x="10644354" y="3256332"/>
                </a:lnTo>
                <a:lnTo>
                  <a:pt x="0" y="3256332"/>
                </a:lnTo>
                <a:lnTo>
                  <a:pt x="0" y="0"/>
                </a:lnTo>
                <a:close/>
              </a:path>
            </a:pathLst>
          </a:custGeom>
          <a:blipFill>
            <a:blip r:embed="rId8"/>
            <a:stretch>
              <a:fillRect l="0" t="0" r="0" b="0"/>
            </a:stretch>
          </a:blipFill>
        </p:spPr>
      </p:sp>
      <p:sp>
        <p:nvSpPr>
          <p:cNvPr name="Freeform 11" id="11"/>
          <p:cNvSpPr/>
          <p:nvPr/>
        </p:nvSpPr>
        <p:spPr>
          <a:xfrm flipH="false" flipV="false" rot="0">
            <a:off x="1216780" y="1996840"/>
            <a:ext cx="8179684" cy="2985585"/>
          </a:xfrm>
          <a:custGeom>
            <a:avLst/>
            <a:gdLst/>
            <a:ahLst/>
            <a:cxnLst/>
            <a:rect r="r" b="b" t="t" l="l"/>
            <a:pathLst>
              <a:path h="2985585" w="8179684">
                <a:moveTo>
                  <a:pt x="0" y="0"/>
                </a:moveTo>
                <a:lnTo>
                  <a:pt x="8179684" y="0"/>
                </a:lnTo>
                <a:lnTo>
                  <a:pt x="8179684" y="2985584"/>
                </a:lnTo>
                <a:lnTo>
                  <a:pt x="0" y="2985584"/>
                </a:lnTo>
                <a:lnTo>
                  <a:pt x="0" y="0"/>
                </a:lnTo>
                <a:close/>
              </a:path>
            </a:pathLst>
          </a:custGeom>
          <a:blipFill>
            <a:blip r:embed="rId9"/>
            <a:stretch>
              <a:fillRect l="0" t="0" r="0" b="0"/>
            </a:stretch>
          </a:blipFill>
        </p:spPr>
      </p:sp>
      <p:sp>
        <p:nvSpPr>
          <p:cNvPr name="TextBox 12" id="12"/>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AUTOKORELASI</a:t>
            </a:r>
          </a:p>
        </p:txBody>
      </p:sp>
      <p:sp>
        <p:nvSpPr>
          <p:cNvPr name="TextBox 13" id="13"/>
          <p:cNvSpPr txBox="true"/>
          <p:nvPr/>
        </p:nvSpPr>
        <p:spPr>
          <a:xfrm rot="0">
            <a:off x="10186096" y="2098773"/>
            <a:ext cx="6541069" cy="3465570"/>
          </a:xfrm>
          <a:prstGeom prst="rect">
            <a:avLst/>
          </a:prstGeom>
        </p:spPr>
        <p:txBody>
          <a:bodyPr anchor="t" rtlCol="false" tIns="0" lIns="0" bIns="0" rIns="0">
            <a:spAutoFit/>
          </a:bodyPr>
          <a:lstStyle/>
          <a:p>
            <a:pPr algn="just" marL="417818" indent="-208909" lvl="1">
              <a:lnSpc>
                <a:spcPts val="2709"/>
              </a:lnSpc>
              <a:buAutoNum type="arabicPeriod" startAt="1"/>
            </a:pPr>
            <a:r>
              <a:rPr lang="en-US" sz="1935">
                <a:solidFill>
                  <a:srgbClr val="FFFFFF"/>
                </a:solidFill>
                <a:latin typeface="Aran"/>
                <a:ea typeface="Aran"/>
                <a:cs typeface="Aran"/>
                <a:sym typeface="Aran"/>
              </a:rPr>
              <a:t>Pengambilan keputusan ada atau tidaknya autokorelasi menggunakan kriteria DW tabel dengan tingkat signifikansi 5% yaitu sebagai berikut :</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bawah -2 artinya terdapat autokorelasi po</a:t>
            </a:r>
            <a:r>
              <a:rPr lang="en-US" sz="1935">
                <a:solidFill>
                  <a:srgbClr val="FFFFFF"/>
                </a:solidFill>
                <a:latin typeface="Aran"/>
                <a:ea typeface="Aran"/>
                <a:cs typeface="Aran"/>
                <a:sym typeface="Aran"/>
              </a:rPr>
              <a:t>sitif.</a:t>
            </a:r>
          </a:p>
          <a:p>
            <a:pPr algn="just" marL="835637" indent="-278546" lvl="2">
              <a:lnSpc>
                <a:spcPts val="2709"/>
              </a:lnSpc>
              <a:buAutoNum type="alphaLcPeriod" startAt="1"/>
            </a:pPr>
            <a:r>
              <a:rPr lang="en-US" sz="1935">
                <a:solidFill>
                  <a:srgbClr val="FFFFFF"/>
                </a:solidFill>
                <a:latin typeface="Aran"/>
                <a:ea typeface="Aran"/>
                <a:cs typeface="Aran"/>
                <a:sym typeface="Aran"/>
              </a:rPr>
              <a:t>Nilai</a:t>
            </a:r>
            <a:r>
              <a:rPr lang="en-US" sz="1935">
                <a:solidFill>
                  <a:srgbClr val="FFFFFF"/>
                </a:solidFill>
                <a:latin typeface="Aran"/>
                <a:ea typeface="Aran"/>
                <a:cs typeface="Aran"/>
                <a:sym typeface="Aran"/>
              </a:rPr>
              <a:t> D-W di antara -2 sampai +2 artinya tidak ada autokorelasi.</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atas +2 artinya terdapat autokorelasi negatif. (Binus, 2021)</a:t>
            </a:r>
          </a:p>
          <a:p>
            <a:pPr algn="just">
              <a:lnSpc>
                <a:spcPts val="2709"/>
              </a:lnSpc>
            </a:pPr>
          </a:p>
        </p:txBody>
      </p:sp>
      <p:sp>
        <p:nvSpPr>
          <p:cNvPr name="TextBox 14" id="14"/>
          <p:cNvSpPr txBox="true"/>
          <p:nvPr/>
        </p:nvSpPr>
        <p:spPr>
          <a:xfrm rot="0">
            <a:off x="722916" y="5758744"/>
            <a:ext cx="5627280" cy="223202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uji didapatkan P-value sebesar 0.2935 yang menandakan &gt;0.05 sehingga memberikan ke</a:t>
            </a:r>
            <a:r>
              <a:rPr lang="en-US" sz="2500">
                <a:solidFill>
                  <a:srgbClr val="FFFFFF"/>
                </a:solidFill>
                <a:latin typeface="Aran"/>
                <a:ea typeface="Aran"/>
                <a:cs typeface="Aran"/>
                <a:sym typeface="Aran"/>
              </a:rPr>
              <a:t>simpulan</a:t>
            </a:r>
            <a:r>
              <a:rPr lang="en-US" sz="2500">
                <a:solidFill>
                  <a:srgbClr val="FFFFFF"/>
                </a:solidFill>
                <a:latin typeface="Aran"/>
                <a:ea typeface="Aran"/>
                <a:cs typeface="Aran"/>
                <a:sym typeface="Aran"/>
              </a:rPr>
              <a:t> bahwa model regresi ini tidak mengalami autokorelasi yang kuat</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318627" y="2278589"/>
            <a:ext cx="9335758" cy="5729821"/>
          </a:xfrm>
          <a:custGeom>
            <a:avLst/>
            <a:gdLst/>
            <a:ahLst/>
            <a:cxnLst/>
            <a:rect r="r" b="b" t="t" l="l"/>
            <a:pathLst>
              <a:path h="5729821" w="9335758">
                <a:moveTo>
                  <a:pt x="0" y="0"/>
                </a:moveTo>
                <a:lnTo>
                  <a:pt x="9335758" y="0"/>
                </a:lnTo>
                <a:lnTo>
                  <a:pt x="9335758" y="5729822"/>
                </a:lnTo>
                <a:lnTo>
                  <a:pt x="0" y="5729822"/>
                </a:lnTo>
                <a:lnTo>
                  <a:pt x="0" y="0"/>
                </a:lnTo>
                <a:close/>
              </a:path>
            </a:pathLst>
          </a:custGeom>
          <a:blipFill>
            <a:blip r:embed="rId6"/>
            <a:stretch>
              <a:fillRect l="0" t="0" r="0" b="0"/>
            </a:stretch>
          </a:blipFill>
        </p:spPr>
      </p:sp>
      <p:sp>
        <p:nvSpPr>
          <p:cNvPr name="TextBox 10" id="10"/>
          <p:cNvSpPr txBox="true"/>
          <p:nvPr/>
        </p:nvSpPr>
        <p:spPr>
          <a:xfrm rot="0">
            <a:off x="11049862" y="2496683"/>
            <a:ext cx="5545545" cy="442277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Model regresi ini menunjukkan bahwa variabel HLS, RLS, dan Pengeluaran tidak memiliki pengaruh signifikan terhadap IPM, berdasarkan nilai p-value yang lebih besar dari 0.05. Dengan R-squared yang rendah (0.1784), model ini hanya dapat menjelaskan sekitar 17.84% vari</a:t>
            </a:r>
            <a:r>
              <a:rPr lang="en-US" sz="2500">
                <a:solidFill>
                  <a:srgbClr val="FFFFFF"/>
                </a:solidFill>
                <a:latin typeface="Aran"/>
                <a:ea typeface="Aran"/>
                <a:cs typeface="Aran"/>
                <a:sym typeface="Aran"/>
              </a:rPr>
              <a:t>asi dalam IPM. Uji F menunjukkan</a:t>
            </a:r>
            <a:r>
              <a:rPr lang="en-US" sz="2500">
                <a:solidFill>
                  <a:srgbClr val="FFFFFF"/>
                </a:solidFill>
                <a:latin typeface="Aran"/>
                <a:ea typeface="Aran"/>
                <a:cs typeface="Aran"/>
                <a:sym typeface="Aran"/>
              </a:rPr>
              <a:t> bahwa model secara keseluruhan tidak signifikan (p-value = 0.133).</a:t>
            </a: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512335" y="3678410"/>
            <a:ext cx="11263330" cy="2930181"/>
          </a:xfrm>
          <a:custGeom>
            <a:avLst/>
            <a:gdLst/>
            <a:ahLst/>
            <a:cxnLst/>
            <a:rect r="r" b="b" t="t" l="l"/>
            <a:pathLst>
              <a:path h="2930181" w="11263330">
                <a:moveTo>
                  <a:pt x="0" y="0"/>
                </a:moveTo>
                <a:lnTo>
                  <a:pt x="11263330" y="0"/>
                </a:lnTo>
                <a:lnTo>
                  <a:pt x="11263330" y="2930180"/>
                </a:lnTo>
                <a:lnTo>
                  <a:pt x="0" y="2930180"/>
                </a:lnTo>
                <a:lnTo>
                  <a:pt x="0" y="0"/>
                </a:lnTo>
                <a:close/>
              </a:path>
            </a:pathLst>
          </a:custGeom>
          <a:blipFill>
            <a:blip r:embed="rId6"/>
            <a:stretch>
              <a:fillRect l="0" t="0" r="0" b="0"/>
            </a:stretch>
          </a:blipFill>
        </p:spPr>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318627" y="2287899"/>
            <a:ext cx="9459549" cy="5711202"/>
          </a:xfrm>
          <a:custGeom>
            <a:avLst/>
            <a:gdLst/>
            <a:ahLst/>
            <a:cxnLst/>
            <a:rect r="r" b="b" t="t" l="l"/>
            <a:pathLst>
              <a:path h="5711202" w="9459549">
                <a:moveTo>
                  <a:pt x="0" y="0"/>
                </a:moveTo>
                <a:lnTo>
                  <a:pt x="9459548" y="0"/>
                </a:lnTo>
                <a:lnTo>
                  <a:pt x="9459548" y="5711202"/>
                </a:lnTo>
                <a:lnTo>
                  <a:pt x="0" y="5711202"/>
                </a:lnTo>
                <a:lnTo>
                  <a:pt x="0" y="0"/>
                </a:lnTo>
                <a:close/>
              </a:path>
            </a:pathLst>
          </a:custGeom>
          <a:blipFill>
            <a:blip r:embed="rId6"/>
            <a:stretch>
              <a:fillRect l="0" t="0" r="0" b="0"/>
            </a:stretch>
          </a:blipFill>
        </p:spPr>
      </p:sp>
      <p:sp>
        <p:nvSpPr>
          <p:cNvPr name="TextBox 10" id="10"/>
          <p:cNvSpPr txBox="true"/>
          <p:nvPr/>
        </p:nvSpPr>
        <p:spPr>
          <a:xfrm rot="0">
            <a:off x="11049862" y="2496683"/>
            <a:ext cx="5545545" cy="442277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Model regresi ini menunjukkan bahwa variabel HLS, RLS, dan Pengeluaran tidak memiliki pengaruh signifikan terhadap IPM, berdasarkan nilai p-value yang lebih besar dari 0.05. Dengan R-squared yang rendah (0.178), model ini hanya dapat menjelaskan sekitar 17.8% vari</a:t>
            </a:r>
            <a:r>
              <a:rPr lang="en-US" sz="2500">
                <a:solidFill>
                  <a:srgbClr val="FFFFFF"/>
                </a:solidFill>
                <a:latin typeface="Aran"/>
                <a:ea typeface="Aran"/>
                <a:cs typeface="Aran"/>
                <a:sym typeface="Aran"/>
              </a:rPr>
              <a:t>asi dalam IPM. Uji F menunjukkan</a:t>
            </a:r>
            <a:r>
              <a:rPr lang="en-US" sz="2500">
                <a:solidFill>
                  <a:srgbClr val="FFFFFF"/>
                </a:solidFill>
                <a:latin typeface="Aran"/>
                <a:ea typeface="Aran"/>
                <a:cs typeface="Aran"/>
                <a:sym typeface="Aran"/>
              </a:rPr>
              <a:t> bahwa model secara keseluruhan tidak signifikan (p-value = 0.133).</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2019221" y="2979785"/>
            <a:ext cx="14794629" cy="4327429"/>
          </a:xfrm>
          <a:custGeom>
            <a:avLst/>
            <a:gdLst/>
            <a:ahLst/>
            <a:cxnLst/>
            <a:rect r="r" b="b" t="t" l="l"/>
            <a:pathLst>
              <a:path h="4327429" w="14794629">
                <a:moveTo>
                  <a:pt x="0" y="0"/>
                </a:moveTo>
                <a:lnTo>
                  <a:pt x="14794630" y="0"/>
                </a:lnTo>
                <a:lnTo>
                  <a:pt x="14794630" y="4327430"/>
                </a:lnTo>
                <a:lnTo>
                  <a:pt x="0" y="4327430"/>
                </a:lnTo>
                <a:lnTo>
                  <a:pt x="0" y="0"/>
                </a:lnTo>
                <a:close/>
              </a:path>
            </a:pathLst>
          </a:custGeom>
          <a:blipFill>
            <a:blip r:embed="rId6"/>
            <a:stretch>
              <a:fillRect l="0" t="0" r="0" b="0"/>
            </a:stretch>
          </a:blipFill>
        </p:spPr>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VALIDASI PERFORMA</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2034331" y="2424700"/>
            <a:ext cx="4707600" cy="3747670"/>
          </a:xfrm>
          <a:custGeom>
            <a:avLst/>
            <a:gdLst/>
            <a:ahLst/>
            <a:cxnLst/>
            <a:rect r="r" b="b" t="t" l="l"/>
            <a:pathLst>
              <a:path h="3747670" w="4707600">
                <a:moveTo>
                  <a:pt x="0" y="0"/>
                </a:moveTo>
                <a:lnTo>
                  <a:pt x="4707599" y="0"/>
                </a:lnTo>
                <a:lnTo>
                  <a:pt x="4707599" y="3747670"/>
                </a:lnTo>
                <a:lnTo>
                  <a:pt x="0" y="3747670"/>
                </a:lnTo>
                <a:lnTo>
                  <a:pt x="0" y="0"/>
                </a:lnTo>
                <a:close/>
              </a:path>
            </a:pathLst>
          </a:custGeom>
          <a:blipFill>
            <a:blip r:embed="rId6"/>
            <a:stretch>
              <a:fillRect l="0" t="0" r="0" b="0"/>
            </a:stretch>
          </a:blipFill>
        </p:spPr>
      </p:sp>
      <p:sp>
        <p:nvSpPr>
          <p:cNvPr name="Freeform 10" id="10"/>
          <p:cNvSpPr/>
          <p:nvPr/>
        </p:nvSpPr>
        <p:spPr>
          <a:xfrm flipH="false" flipV="false" rot="0">
            <a:off x="10851010" y="2424700"/>
            <a:ext cx="5744398" cy="5708866"/>
          </a:xfrm>
          <a:custGeom>
            <a:avLst/>
            <a:gdLst/>
            <a:ahLst/>
            <a:cxnLst/>
            <a:rect r="r" b="b" t="t" l="l"/>
            <a:pathLst>
              <a:path h="5708866" w="5744398">
                <a:moveTo>
                  <a:pt x="0" y="0"/>
                </a:moveTo>
                <a:lnTo>
                  <a:pt x="5744398" y="0"/>
                </a:lnTo>
                <a:lnTo>
                  <a:pt x="5744398" y="5708866"/>
                </a:lnTo>
                <a:lnTo>
                  <a:pt x="0" y="5708866"/>
                </a:lnTo>
                <a:lnTo>
                  <a:pt x="0" y="0"/>
                </a:lnTo>
                <a:close/>
              </a:path>
            </a:pathLst>
          </a:custGeom>
          <a:blipFill>
            <a:blip r:embed="rId7"/>
            <a:stretch>
              <a:fillRect l="0" t="0" r="0" b="0"/>
            </a:stretch>
          </a:blipFill>
        </p:spPr>
      </p:sp>
      <p:sp>
        <p:nvSpPr>
          <p:cNvPr name="TextBox 11" id="11"/>
          <p:cNvSpPr txBox="true"/>
          <p:nvPr/>
        </p:nvSpPr>
        <p:spPr>
          <a:xfrm rot="0">
            <a:off x="1852781" y="6439070"/>
            <a:ext cx="8259147" cy="2613607"/>
          </a:xfrm>
          <a:prstGeom prst="rect">
            <a:avLst/>
          </a:prstGeom>
        </p:spPr>
        <p:txBody>
          <a:bodyPr anchor="t" rtlCol="false" tIns="0" lIns="0" bIns="0" rIns="0">
            <a:spAutoFit/>
          </a:bodyPr>
          <a:lstStyle/>
          <a:p>
            <a:pPr algn="just">
              <a:lnSpc>
                <a:spcPts val="2945"/>
              </a:lnSpc>
            </a:pPr>
            <a:r>
              <a:rPr lang="en-US" sz="2104">
                <a:solidFill>
                  <a:srgbClr val="FFFFFF"/>
                </a:solidFill>
                <a:latin typeface="Aran"/>
                <a:ea typeface="Aran"/>
                <a:cs typeface="Aran"/>
                <a:sym typeface="Aran"/>
              </a:rPr>
              <a:t>Validasi performa model dilakukan menggunakan RMSE dan MAE, di mana hasil perhitungan di R menunjukkan RMSE sebesar 3.0776 dan MAE sebesar 2.3456, sedangkan validasi tambahan menggunakan Python menghasilkan R-squared sebesar 0.1784, MSE sebesar 9.4715, dan RMSE sebesar 3.0776, dengan sedikit perbedaan h</a:t>
            </a:r>
            <a:r>
              <a:rPr lang="en-US" sz="2104">
                <a:solidFill>
                  <a:srgbClr val="FFFFFF"/>
                </a:solidFill>
                <a:latin typeface="Aran"/>
                <a:ea typeface="Aran"/>
                <a:cs typeface="Aran"/>
                <a:sym typeface="Aran"/>
              </a:rPr>
              <a:t>asil yang dapat terjadi akibat</a:t>
            </a:r>
            <a:r>
              <a:rPr lang="en-US" sz="2104">
                <a:solidFill>
                  <a:srgbClr val="FFFFFF"/>
                </a:solidFill>
                <a:latin typeface="Aran"/>
                <a:ea typeface="Aran"/>
                <a:cs typeface="Aran"/>
                <a:sym typeface="Aran"/>
              </a:rPr>
              <a:t> perbedaan metode perhitungan fungsi bawaan pada masing-masing platform.</a:t>
            </a: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572677" y="5776246"/>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true" flipV="false" rot="0">
            <a:off x="14069651" y="2552313"/>
            <a:ext cx="5467253" cy="6447866"/>
          </a:xfrm>
          <a:custGeom>
            <a:avLst/>
            <a:gdLst/>
            <a:ahLst/>
            <a:cxnLst/>
            <a:rect r="r" b="b" t="t" l="l"/>
            <a:pathLst>
              <a:path h="6447866" w="5467253">
                <a:moveTo>
                  <a:pt x="5467253" y="0"/>
                </a:moveTo>
                <a:lnTo>
                  <a:pt x="0" y="0"/>
                </a:lnTo>
                <a:lnTo>
                  <a:pt x="0" y="6447866"/>
                </a:lnTo>
                <a:lnTo>
                  <a:pt x="5467253" y="6447866"/>
                </a:lnTo>
                <a:lnTo>
                  <a:pt x="5467253" y="0"/>
                </a:lnTo>
                <a:close/>
              </a:path>
            </a:pathLst>
          </a:custGeom>
          <a:blipFill>
            <a:blip r:embed="rId4"/>
            <a:stretch>
              <a:fillRect l="0" t="0" r="0" b="0"/>
            </a:stretch>
          </a:blipFill>
        </p:spPr>
      </p:sp>
      <p:sp>
        <p:nvSpPr>
          <p:cNvPr name="Freeform 5" id="5"/>
          <p:cNvSpPr/>
          <p:nvPr/>
        </p:nvSpPr>
        <p:spPr>
          <a:xfrm flipH="false" flipV="false" rot="0">
            <a:off x="-555388" y="4634789"/>
            <a:ext cx="3920352" cy="4623511"/>
          </a:xfrm>
          <a:custGeom>
            <a:avLst/>
            <a:gdLst/>
            <a:ahLst/>
            <a:cxnLst/>
            <a:rect r="r" b="b" t="t" l="l"/>
            <a:pathLst>
              <a:path h="4623511" w="3920352">
                <a:moveTo>
                  <a:pt x="0" y="0"/>
                </a:moveTo>
                <a:lnTo>
                  <a:pt x="3920352" y="0"/>
                </a:lnTo>
                <a:lnTo>
                  <a:pt x="3920352" y="4623511"/>
                </a:lnTo>
                <a:lnTo>
                  <a:pt x="0" y="4623511"/>
                </a:lnTo>
                <a:lnTo>
                  <a:pt x="0" y="0"/>
                </a:lnTo>
                <a:close/>
              </a:path>
            </a:pathLst>
          </a:custGeom>
          <a:blipFill>
            <a:blip r:embed="rId4"/>
            <a:stretch>
              <a:fillRect l="0" t="0" r="0" b="0"/>
            </a:stretch>
          </a:blipFill>
        </p:spPr>
      </p:sp>
      <p:sp>
        <p:nvSpPr>
          <p:cNvPr name="Freeform 6" id="6"/>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5"/>
            <a:stretch>
              <a:fillRect l="0" t="0" r="0" b="0"/>
            </a:stretch>
          </a:blipFill>
        </p:spPr>
      </p:sp>
      <p:sp>
        <p:nvSpPr>
          <p:cNvPr name="TextBox 7" id="7"/>
          <p:cNvSpPr txBox="true"/>
          <p:nvPr/>
        </p:nvSpPr>
        <p:spPr>
          <a:xfrm rot="0">
            <a:off x="5042930" y="2275204"/>
            <a:ext cx="8202141" cy="2868296"/>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GENERALIZED LEAST SQUARE (GLS)</a:t>
            </a:r>
          </a:p>
        </p:txBody>
      </p:sp>
      <p:sp>
        <p:nvSpPr>
          <p:cNvPr name="Freeform 8" id="8"/>
          <p:cNvSpPr/>
          <p:nvPr/>
        </p:nvSpPr>
        <p:spPr>
          <a:xfrm flipH="false" flipV="false" rot="0">
            <a:off x="0" y="-1035087"/>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6"/>
            <a:stretch>
              <a:fillRect l="0" t="0" r="0" b="0"/>
            </a:stretch>
          </a:blipFill>
        </p:spPr>
      </p:sp>
      <p:sp>
        <p:nvSpPr>
          <p:cNvPr name="Freeform 9" id="9"/>
          <p:cNvSpPr/>
          <p:nvPr/>
        </p:nvSpPr>
        <p:spPr>
          <a:xfrm flipH="false" flipV="false" rot="0">
            <a:off x="15324107" y="-195792"/>
            <a:ext cx="5715554" cy="2484528"/>
          </a:xfrm>
          <a:custGeom>
            <a:avLst/>
            <a:gdLst/>
            <a:ahLst/>
            <a:cxnLst/>
            <a:rect r="r" b="b" t="t" l="l"/>
            <a:pathLst>
              <a:path h="2484528" w="5715554">
                <a:moveTo>
                  <a:pt x="0" y="0"/>
                </a:moveTo>
                <a:lnTo>
                  <a:pt x="5715553" y="0"/>
                </a:lnTo>
                <a:lnTo>
                  <a:pt x="5715553" y="2484528"/>
                </a:lnTo>
                <a:lnTo>
                  <a:pt x="0" y="2484528"/>
                </a:lnTo>
                <a:lnTo>
                  <a:pt x="0" y="0"/>
                </a:lnTo>
                <a:close/>
              </a:path>
            </a:pathLst>
          </a:custGeom>
          <a:blipFill>
            <a:blip r:embed="rId6"/>
            <a:stretch>
              <a:fillRect l="0" t="0" r="0" b="0"/>
            </a:stretch>
          </a:blipFill>
        </p:spPr>
      </p:sp>
      <p:sp>
        <p:nvSpPr>
          <p:cNvPr name="Freeform 10" id="10"/>
          <p:cNvSpPr/>
          <p:nvPr/>
        </p:nvSpPr>
        <p:spPr>
          <a:xfrm flipH="false" flipV="false" rot="0">
            <a:off x="10214449" y="-707033"/>
            <a:ext cx="2532880" cy="2814793"/>
          </a:xfrm>
          <a:custGeom>
            <a:avLst/>
            <a:gdLst/>
            <a:ahLst/>
            <a:cxnLst/>
            <a:rect r="r" b="b" t="t" l="l"/>
            <a:pathLst>
              <a:path h="2814793" w="2532880">
                <a:moveTo>
                  <a:pt x="0" y="0"/>
                </a:moveTo>
                <a:lnTo>
                  <a:pt x="2532880" y="0"/>
                </a:lnTo>
                <a:lnTo>
                  <a:pt x="2532880" y="2814794"/>
                </a:lnTo>
                <a:lnTo>
                  <a:pt x="0" y="2814794"/>
                </a:lnTo>
                <a:lnTo>
                  <a:pt x="0" y="0"/>
                </a:lnTo>
                <a:close/>
              </a:path>
            </a:pathLst>
          </a:custGeom>
          <a:blipFill>
            <a:blip r:embed="rId7"/>
            <a:stretch>
              <a:fillRect l="0" t="0" r="0" b="0"/>
            </a:stretch>
          </a:blipFill>
        </p:spPr>
      </p:sp>
      <p:sp>
        <p:nvSpPr>
          <p:cNvPr name="Freeform 11" id="11"/>
          <p:cNvSpPr/>
          <p:nvPr/>
        </p:nvSpPr>
        <p:spPr>
          <a:xfrm flipH="false" flipV="false" rot="0">
            <a:off x="6554293" y="8501458"/>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8"/>
            <a:stretch>
              <a:fillRect l="0" t="0" r="0" b="0"/>
            </a:stretch>
          </a:blipFill>
        </p:spPr>
      </p:sp>
    </p:spTree>
  </p:cSld>
  <p:clrMapOvr>
    <a:masterClrMapping/>
  </p:clrMapOvr>
  <p:transition spd="slow">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GLS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TextBox 9" id="9"/>
          <p:cNvSpPr txBox="true"/>
          <p:nvPr/>
        </p:nvSpPr>
        <p:spPr>
          <a:xfrm rot="0">
            <a:off x="5014426" y="3187417"/>
            <a:ext cx="8259147" cy="1138564"/>
          </a:xfrm>
          <a:prstGeom prst="rect">
            <a:avLst/>
          </a:prstGeom>
        </p:spPr>
        <p:txBody>
          <a:bodyPr anchor="t" rtlCol="false" tIns="0" lIns="0" bIns="0" rIns="0">
            <a:spAutoFit/>
          </a:bodyPr>
          <a:lstStyle/>
          <a:p>
            <a:pPr algn="just">
              <a:lnSpc>
                <a:spcPts val="2945"/>
              </a:lnSpc>
            </a:pPr>
            <a:r>
              <a:rPr lang="en-US" sz="2104">
                <a:solidFill>
                  <a:srgbClr val="FFFFFF"/>
                </a:solidFill>
                <a:latin typeface="Aran"/>
                <a:ea typeface="Aran"/>
                <a:cs typeface="Aran"/>
                <a:sym typeface="Aran"/>
              </a:rPr>
              <a:t>GLS merupakan metode mengestimasi parameter suatu regresi linear yang tidak diketahui. GLS biasanya digunakan saat data tidak memenuhi asumsi dari OLS teruma heteroseksitas dan autokorelasi.</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DATA</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318627" y="2072938"/>
            <a:ext cx="8728919" cy="7754001"/>
          </a:xfrm>
          <a:custGeom>
            <a:avLst/>
            <a:gdLst/>
            <a:ahLst/>
            <a:cxnLst/>
            <a:rect r="r" b="b" t="t" l="l"/>
            <a:pathLst>
              <a:path h="7754001" w="8728919">
                <a:moveTo>
                  <a:pt x="0" y="0"/>
                </a:moveTo>
                <a:lnTo>
                  <a:pt x="8728919" y="0"/>
                </a:lnTo>
                <a:lnTo>
                  <a:pt x="8728919" y="7754001"/>
                </a:lnTo>
                <a:lnTo>
                  <a:pt x="0" y="7754001"/>
                </a:lnTo>
                <a:lnTo>
                  <a:pt x="0" y="0"/>
                </a:lnTo>
                <a:close/>
              </a:path>
            </a:pathLst>
          </a:custGeom>
          <a:blipFill>
            <a:blip r:embed="rId6"/>
            <a:stretch>
              <a:fillRect l="0" t="0" r="0" b="0"/>
            </a:stretch>
          </a:blipFill>
        </p:spPr>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572677" y="5776246"/>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true" flipV="false" rot="0">
            <a:off x="14069651" y="2552313"/>
            <a:ext cx="5467253" cy="6447866"/>
          </a:xfrm>
          <a:custGeom>
            <a:avLst/>
            <a:gdLst/>
            <a:ahLst/>
            <a:cxnLst/>
            <a:rect r="r" b="b" t="t" l="l"/>
            <a:pathLst>
              <a:path h="6447866" w="5467253">
                <a:moveTo>
                  <a:pt x="5467253" y="0"/>
                </a:moveTo>
                <a:lnTo>
                  <a:pt x="0" y="0"/>
                </a:lnTo>
                <a:lnTo>
                  <a:pt x="0" y="6447866"/>
                </a:lnTo>
                <a:lnTo>
                  <a:pt x="5467253" y="6447866"/>
                </a:lnTo>
                <a:lnTo>
                  <a:pt x="5467253" y="0"/>
                </a:lnTo>
                <a:close/>
              </a:path>
            </a:pathLst>
          </a:custGeom>
          <a:blipFill>
            <a:blip r:embed="rId4"/>
            <a:stretch>
              <a:fillRect l="0" t="0" r="0" b="0"/>
            </a:stretch>
          </a:blipFill>
        </p:spPr>
      </p:sp>
      <p:sp>
        <p:nvSpPr>
          <p:cNvPr name="Freeform 5" id="5"/>
          <p:cNvSpPr/>
          <p:nvPr/>
        </p:nvSpPr>
        <p:spPr>
          <a:xfrm flipH="false" flipV="false" rot="0">
            <a:off x="-555388" y="4634789"/>
            <a:ext cx="3920352" cy="4623511"/>
          </a:xfrm>
          <a:custGeom>
            <a:avLst/>
            <a:gdLst/>
            <a:ahLst/>
            <a:cxnLst/>
            <a:rect r="r" b="b" t="t" l="l"/>
            <a:pathLst>
              <a:path h="4623511" w="3920352">
                <a:moveTo>
                  <a:pt x="0" y="0"/>
                </a:moveTo>
                <a:lnTo>
                  <a:pt x="3920352" y="0"/>
                </a:lnTo>
                <a:lnTo>
                  <a:pt x="3920352" y="4623511"/>
                </a:lnTo>
                <a:lnTo>
                  <a:pt x="0" y="4623511"/>
                </a:lnTo>
                <a:lnTo>
                  <a:pt x="0" y="0"/>
                </a:lnTo>
                <a:close/>
              </a:path>
            </a:pathLst>
          </a:custGeom>
          <a:blipFill>
            <a:blip r:embed="rId4"/>
            <a:stretch>
              <a:fillRect l="0" t="0" r="0" b="0"/>
            </a:stretch>
          </a:blipFill>
        </p:spPr>
      </p:sp>
      <p:sp>
        <p:nvSpPr>
          <p:cNvPr name="Freeform 6" id="6"/>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5"/>
            <a:stretch>
              <a:fillRect l="0" t="0" r="0" b="0"/>
            </a:stretch>
          </a:blipFill>
        </p:spPr>
      </p:sp>
      <p:sp>
        <p:nvSpPr>
          <p:cNvPr name="TextBox 7" id="7"/>
          <p:cNvSpPr txBox="true"/>
          <p:nvPr/>
        </p:nvSpPr>
        <p:spPr>
          <a:xfrm rot="0">
            <a:off x="5042930" y="2275204"/>
            <a:ext cx="8202141" cy="2868296"/>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 (OLS)</a:t>
            </a:r>
          </a:p>
        </p:txBody>
      </p:sp>
      <p:sp>
        <p:nvSpPr>
          <p:cNvPr name="Freeform 8" id="8"/>
          <p:cNvSpPr/>
          <p:nvPr/>
        </p:nvSpPr>
        <p:spPr>
          <a:xfrm flipH="false" flipV="false" rot="0">
            <a:off x="0" y="-1035087"/>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6"/>
            <a:stretch>
              <a:fillRect l="0" t="0" r="0" b="0"/>
            </a:stretch>
          </a:blipFill>
        </p:spPr>
      </p:sp>
      <p:sp>
        <p:nvSpPr>
          <p:cNvPr name="Freeform 9" id="9"/>
          <p:cNvSpPr/>
          <p:nvPr/>
        </p:nvSpPr>
        <p:spPr>
          <a:xfrm flipH="false" flipV="false" rot="0">
            <a:off x="15324107" y="-195792"/>
            <a:ext cx="5715554" cy="2484528"/>
          </a:xfrm>
          <a:custGeom>
            <a:avLst/>
            <a:gdLst/>
            <a:ahLst/>
            <a:cxnLst/>
            <a:rect r="r" b="b" t="t" l="l"/>
            <a:pathLst>
              <a:path h="2484528" w="5715554">
                <a:moveTo>
                  <a:pt x="0" y="0"/>
                </a:moveTo>
                <a:lnTo>
                  <a:pt x="5715553" y="0"/>
                </a:lnTo>
                <a:lnTo>
                  <a:pt x="5715553" y="2484528"/>
                </a:lnTo>
                <a:lnTo>
                  <a:pt x="0" y="2484528"/>
                </a:lnTo>
                <a:lnTo>
                  <a:pt x="0" y="0"/>
                </a:lnTo>
                <a:close/>
              </a:path>
            </a:pathLst>
          </a:custGeom>
          <a:blipFill>
            <a:blip r:embed="rId6"/>
            <a:stretch>
              <a:fillRect l="0" t="0" r="0" b="0"/>
            </a:stretch>
          </a:blipFill>
        </p:spPr>
      </p:sp>
      <p:sp>
        <p:nvSpPr>
          <p:cNvPr name="Freeform 10" id="10"/>
          <p:cNvSpPr/>
          <p:nvPr/>
        </p:nvSpPr>
        <p:spPr>
          <a:xfrm flipH="false" flipV="false" rot="0">
            <a:off x="10214449" y="-707033"/>
            <a:ext cx="2532880" cy="2814793"/>
          </a:xfrm>
          <a:custGeom>
            <a:avLst/>
            <a:gdLst/>
            <a:ahLst/>
            <a:cxnLst/>
            <a:rect r="r" b="b" t="t" l="l"/>
            <a:pathLst>
              <a:path h="2814793" w="2532880">
                <a:moveTo>
                  <a:pt x="0" y="0"/>
                </a:moveTo>
                <a:lnTo>
                  <a:pt x="2532880" y="0"/>
                </a:lnTo>
                <a:lnTo>
                  <a:pt x="2532880" y="2814794"/>
                </a:lnTo>
                <a:lnTo>
                  <a:pt x="0" y="2814794"/>
                </a:lnTo>
                <a:lnTo>
                  <a:pt x="0" y="0"/>
                </a:lnTo>
                <a:close/>
              </a:path>
            </a:pathLst>
          </a:custGeom>
          <a:blipFill>
            <a:blip r:embed="rId7"/>
            <a:stretch>
              <a:fillRect l="0" t="0" r="0" b="0"/>
            </a:stretch>
          </a:blipFill>
        </p:spPr>
      </p:sp>
      <p:sp>
        <p:nvSpPr>
          <p:cNvPr name="Freeform 11" id="11"/>
          <p:cNvSpPr/>
          <p:nvPr/>
        </p:nvSpPr>
        <p:spPr>
          <a:xfrm flipH="false" flipV="false" rot="0">
            <a:off x="6554293" y="8501458"/>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8"/>
            <a:stretch>
              <a:fillRect l="0" t="0" r="0" b="0"/>
            </a:stretch>
          </a:blipFill>
        </p:spPr>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DATA</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HETEROSEKDITAS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99485" y="2926670"/>
            <a:ext cx="8479606" cy="3220825"/>
          </a:xfrm>
          <a:custGeom>
            <a:avLst/>
            <a:gdLst/>
            <a:ahLst/>
            <a:cxnLst/>
            <a:rect r="r" b="b" t="t" l="l"/>
            <a:pathLst>
              <a:path h="3220825" w="8479606">
                <a:moveTo>
                  <a:pt x="0" y="0"/>
                </a:moveTo>
                <a:lnTo>
                  <a:pt x="8479607" y="0"/>
                </a:lnTo>
                <a:lnTo>
                  <a:pt x="8479607" y="3220825"/>
                </a:lnTo>
                <a:lnTo>
                  <a:pt x="0" y="3220825"/>
                </a:lnTo>
                <a:lnTo>
                  <a:pt x="0" y="0"/>
                </a:lnTo>
                <a:close/>
              </a:path>
            </a:pathLst>
          </a:custGeom>
          <a:blipFill>
            <a:blip r:embed="rId6"/>
            <a:stretch>
              <a:fillRect l="0" t="0" r="0" b="0"/>
            </a:stretch>
          </a:blipFill>
        </p:spPr>
      </p:sp>
      <p:sp>
        <p:nvSpPr>
          <p:cNvPr name="Freeform 10" id="10"/>
          <p:cNvSpPr/>
          <p:nvPr/>
        </p:nvSpPr>
        <p:spPr>
          <a:xfrm flipH="false" flipV="false" rot="0">
            <a:off x="10001283" y="2424700"/>
            <a:ext cx="7810806" cy="4427064"/>
          </a:xfrm>
          <a:custGeom>
            <a:avLst/>
            <a:gdLst/>
            <a:ahLst/>
            <a:cxnLst/>
            <a:rect r="r" b="b" t="t" l="l"/>
            <a:pathLst>
              <a:path h="4427064" w="7810806">
                <a:moveTo>
                  <a:pt x="0" y="0"/>
                </a:moveTo>
                <a:lnTo>
                  <a:pt x="7810807" y="0"/>
                </a:lnTo>
                <a:lnTo>
                  <a:pt x="7810807" y="4427064"/>
                </a:lnTo>
                <a:lnTo>
                  <a:pt x="0" y="4427064"/>
                </a:lnTo>
                <a:lnTo>
                  <a:pt x="0" y="0"/>
                </a:lnTo>
                <a:close/>
              </a:path>
            </a:pathLst>
          </a:custGeom>
          <a:blipFill>
            <a:blip r:embed="rId7"/>
            <a:stretch>
              <a:fillRect l="0" t="0" r="0" b="0"/>
            </a:stretch>
          </a:blipFill>
        </p:spPr>
      </p:sp>
      <p:sp>
        <p:nvSpPr>
          <p:cNvPr name="TextBox 11" id="11"/>
          <p:cNvSpPr txBox="true"/>
          <p:nvPr/>
        </p:nvSpPr>
        <p:spPr>
          <a:xfrm rot="0">
            <a:off x="1852649" y="7204770"/>
            <a:ext cx="7810806" cy="1180465"/>
          </a:xfrm>
          <a:prstGeom prst="rect">
            <a:avLst/>
          </a:prstGeom>
        </p:spPr>
        <p:txBody>
          <a:bodyPr anchor="t" rtlCol="false" tIns="0" lIns="0" bIns="0" rIns="0">
            <a:spAutoFit/>
          </a:bodyPr>
          <a:lstStyle/>
          <a:p>
            <a:pPr algn="ctr">
              <a:lnSpc>
                <a:spcPts val="4759"/>
              </a:lnSpc>
            </a:pPr>
            <a:r>
              <a:rPr lang="en-US" sz="3399">
                <a:solidFill>
                  <a:srgbClr val="FDE39B"/>
                </a:solidFill>
                <a:latin typeface="Canva Sans"/>
                <a:ea typeface="Canva Sans"/>
                <a:cs typeface="Canva Sans"/>
                <a:sym typeface="Canva Sans"/>
              </a:rPr>
              <a:t>karena p value &lt; 5% maka terdapat heterosekditas</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NORMALITAS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50808" y="2742198"/>
            <a:ext cx="7705871" cy="3318705"/>
          </a:xfrm>
          <a:custGeom>
            <a:avLst/>
            <a:gdLst/>
            <a:ahLst/>
            <a:cxnLst/>
            <a:rect r="r" b="b" t="t" l="l"/>
            <a:pathLst>
              <a:path h="3318705" w="7705871">
                <a:moveTo>
                  <a:pt x="0" y="0"/>
                </a:moveTo>
                <a:lnTo>
                  <a:pt x="7705871" y="0"/>
                </a:lnTo>
                <a:lnTo>
                  <a:pt x="7705871" y="3318704"/>
                </a:lnTo>
                <a:lnTo>
                  <a:pt x="0" y="3318704"/>
                </a:lnTo>
                <a:lnTo>
                  <a:pt x="0" y="0"/>
                </a:lnTo>
                <a:close/>
              </a:path>
            </a:pathLst>
          </a:custGeom>
          <a:blipFill>
            <a:blip r:embed="rId6"/>
            <a:stretch>
              <a:fillRect l="0" t="0" r="0" b="0"/>
            </a:stretch>
          </a:blipFill>
        </p:spPr>
      </p:sp>
      <p:sp>
        <p:nvSpPr>
          <p:cNvPr name="Freeform 10" id="10"/>
          <p:cNvSpPr/>
          <p:nvPr/>
        </p:nvSpPr>
        <p:spPr>
          <a:xfrm flipH="false" flipV="false" rot="0">
            <a:off x="8116156" y="2530475"/>
            <a:ext cx="9920889" cy="1690431"/>
          </a:xfrm>
          <a:custGeom>
            <a:avLst/>
            <a:gdLst/>
            <a:ahLst/>
            <a:cxnLst/>
            <a:rect r="r" b="b" t="t" l="l"/>
            <a:pathLst>
              <a:path h="1690431" w="9920889">
                <a:moveTo>
                  <a:pt x="0" y="0"/>
                </a:moveTo>
                <a:lnTo>
                  <a:pt x="9920890" y="0"/>
                </a:lnTo>
                <a:lnTo>
                  <a:pt x="9920890" y="1690431"/>
                </a:lnTo>
                <a:lnTo>
                  <a:pt x="0" y="1690431"/>
                </a:lnTo>
                <a:lnTo>
                  <a:pt x="0" y="0"/>
                </a:lnTo>
                <a:close/>
              </a:path>
            </a:pathLst>
          </a:custGeom>
          <a:blipFill>
            <a:blip r:embed="rId7"/>
            <a:stretch>
              <a:fillRect l="0" t="0" r="0" b="0"/>
            </a:stretch>
          </a:blipFill>
        </p:spPr>
      </p:sp>
      <p:sp>
        <p:nvSpPr>
          <p:cNvPr name="TextBox 11" id="11"/>
          <p:cNvSpPr txBox="true"/>
          <p:nvPr/>
        </p:nvSpPr>
        <p:spPr>
          <a:xfrm rot="0">
            <a:off x="1852649" y="7204770"/>
            <a:ext cx="7810806" cy="1180465"/>
          </a:xfrm>
          <a:prstGeom prst="rect">
            <a:avLst/>
          </a:prstGeom>
        </p:spPr>
        <p:txBody>
          <a:bodyPr anchor="t" rtlCol="false" tIns="0" lIns="0" bIns="0" rIns="0">
            <a:spAutoFit/>
          </a:bodyPr>
          <a:lstStyle/>
          <a:p>
            <a:pPr algn="ctr">
              <a:lnSpc>
                <a:spcPts val="4759"/>
              </a:lnSpc>
            </a:pPr>
            <a:r>
              <a:rPr lang="en-US" sz="3399">
                <a:solidFill>
                  <a:srgbClr val="FDE39B"/>
                </a:solidFill>
                <a:latin typeface="Canva Sans"/>
                <a:ea typeface="Canva Sans"/>
                <a:cs typeface="Canva Sans"/>
                <a:sym typeface="Canva Sans"/>
              </a:rPr>
              <a:t>karena p value &gt; 5% maka residual berdistribusi normal</a:t>
            </a:r>
          </a:p>
        </p:txBody>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AUTO KORELASI</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64808" y="2072707"/>
            <a:ext cx="8021994" cy="3070793"/>
          </a:xfrm>
          <a:custGeom>
            <a:avLst/>
            <a:gdLst/>
            <a:ahLst/>
            <a:cxnLst/>
            <a:rect r="r" b="b" t="t" l="l"/>
            <a:pathLst>
              <a:path h="3070793" w="8021994">
                <a:moveTo>
                  <a:pt x="0" y="0"/>
                </a:moveTo>
                <a:lnTo>
                  <a:pt x="8021994" y="0"/>
                </a:lnTo>
                <a:lnTo>
                  <a:pt x="8021994" y="3070793"/>
                </a:lnTo>
                <a:lnTo>
                  <a:pt x="0" y="3070793"/>
                </a:lnTo>
                <a:lnTo>
                  <a:pt x="0" y="0"/>
                </a:lnTo>
                <a:close/>
              </a:path>
            </a:pathLst>
          </a:custGeom>
          <a:blipFill>
            <a:blip r:embed="rId6"/>
            <a:stretch>
              <a:fillRect l="0" t="0" r="-20093" b="0"/>
            </a:stretch>
          </a:blipFill>
        </p:spPr>
      </p:sp>
      <p:sp>
        <p:nvSpPr>
          <p:cNvPr name="Freeform 10" id="10"/>
          <p:cNvSpPr/>
          <p:nvPr/>
        </p:nvSpPr>
        <p:spPr>
          <a:xfrm flipH="false" flipV="false" rot="0">
            <a:off x="8480108" y="1958077"/>
            <a:ext cx="9750158" cy="3300054"/>
          </a:xfrm>
          <a:custGeom>
            <a:avLst/>
            <a:gdLst/>
            <a:ahLst/>
            <a:cxnLst/>
            <a:rect r="r" b="b" t="t" l="l"/>
            <a:pathLst>
              <a:path h="3300054" w="9750158">
                <a:moveTo>
                  <a:pt x="0" y="0"/>
                </a:moveTo>
                <a:lnTo>
                  <a:pt x="9750158" y="0"/>
                </a:lnTo>
                <a:lnTo>
                  <a:pt x="9750158" y="3300053"/>
                </a:lnTo>
                <a:lnTo>
                  <a:pt x="0" y="3300053"/>
                </a:lnTo>
                <a:lnTo>
                  <a:pt x="0" y="0"/>
                </a:lnTo>
                <a:close/>
              </a:path>
            </a:pathLst>
          </a:custGeom>
          <a:blipFill>
            <a:blip r:embed="rId7"/>
            <a:stretch>
              <a:fillRect l="0" t="0" r="0" b="0"/>
            </a:stretch>
          </a:blipFill>
        </p:spPr>
      </p:sp>
      <p:sp>
        <p:nvSpPr>
          <p:cNvPr name="TextBox 11" id="11"/>
          <p:cNvSpPr txBox="true"/>
          <p:nvPr/>
        </p:nvSpPr>
        <p:spPr>
          <a:xfrm rot="0">
            <a:off x="1852649" y="7204770"/>
            <a:ext cx="7810806" cy="1780540"/>
          </a:xfrm>
          <a:prstGeom prst="rect">
            <a:avLst/>
          </a:prstGeom>
        </p:spPr>
        <p:txBody>
          <a:bodyPr anchor="t" rtlCol="false" tIns="0" lIns="0" bIns="0" rIns="0">
            <a:spAutoFit/>
          </a:bodyPr>
          <a:lstStyle/>
          <a:p>
            <a:pPr algn="ctr">
              <a:lnSpc>
                <a:spcPts val="4759"/>
              </a:lnSpc>
            </a:pPr>
            <a:r>
              <a:rPr lang="en-US" sz="3399">
                <a:solidFill>
                  <a:srgbClr val="FDE39B"/>
                </a:solidFill>
                <a:latin typeface="Canva Sans"/>
                <a:ea typeface="Canva Sans"/>
                <a:cs typeface="Canva Sans"/>
                <a:sym typeface="Canva Sans"/>
              </a:rPr>
              <a:t>karena nilai test mendekati dua maka dapat dibilang tidak terdapat auto korelasi</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MULI KOLINEARITY</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64808" y="3633613"/>
            <a:ext cx="5874190" cy="2515049"/>
          </a:xfrm>
          <a:custGeom>
            <a:avLst/>
            <a:gdLst/>
            <a:ahLst/>
            <a:cxnLst/>
            <a:rect r="r" b="b" t="t" l="l"/>
            <a:pathLst>
              <a:path h="2515049" w="5874190">
                <a:moveTo>
                  <a:pt x="0" y="0"/>
                </a:moveTo>
                <a:lnTo>
                  <a:pt x="5874189" y="0"/>
                </a:lnTo>
                <a:lnTo>
                  <a:pt x="5874189" y="2515049"/>
                </a:lnTo>
                <a:lnTo>
                  <a:pt x="0" y="2515049"/>
                </a:lnTo>
                <a:lnTo>
                  <a:pt x="0" y="0"/>
                </a:lnTo>
                <a:close/>
              </a:path>
            </a:pathLst>
          </a:custGeom>
          <a:blipFill>
            <a:blip r:embed="rId6"/>
            <a:stretch>
              <a:fillRect l="0" t="0" r="0" b="0"/>
            </a:stretch>
          </a:blipFill>
        </p:spPr>
      </p:sp>
      <p:sp>
        <p:nvSpPr>
          <p:cNvPr name="Freeform 10" id="10"/>
          <p:cNvSpPr/>
          <p:nvPr/>
        </p:nvSpPr>
        <p:spPr>
          <a:xfrm flipH="false" flipV="false" rot="0">
            <a:off x="6915506" y="2556684"/>
            <a:ext cx="9144000" cy="4088591"/>
          </a:xfrm>
          <a:custGeom>
            <a:avLst/>
            <a:gdLst/>
            <a:ahLst/>
            <a:cxnLst/>
            <a:rect r="r" b="b" t="t" l="l"/>
            <a:pathLst>
              <a:path h="4088591" w="9144000">
                <a:moveTo>
                  <a:pt x="0" y="0"/>
                </a:moveTo>
                <a:lnTo>
                  <a:pt x="9144000" y="0"/>
                </a:lnTo>
                <a:lnTo>
                  <a:pt x="9144000" y="4088591"/>
                </a:lnTo>
                <a:lnTo>
                  <a:pt x="0" y="4088591"/>
                </a:lnTo>
                <a:lnTo>
                  <a:pt x="0" y="0"/>
                </a:lnTo>
                <a:close/>
              </a:path>
            </a:pathLst>
          </a:custGeom>
          <a:blipFill>
            <a:blip r:embed="rId7"/>
            <a:stretch>
              <a:fillRect l="0" t="0" r="0" b="0"/>
            </a:stretch>
          </a:blipFill>
        </p:spPr>
      </p:sp>
      <p:sp>
        <p:nvSpPr>
          <p:cNvPr name="TextBox 11" id="11"/>
          <p:cNvSpPr txBox="true"/>
          <p:nvPr/>
        </p:nvSpPr>
        <p:spPr>
          <a:xfrm rot="0">
            <a:off x="1852649" y="7204770"/>
            <a:ext cx="7810806" cy="1180465"/>
          </a:xfrm>
          <a:prstGeom prst="rect">
            <a:avLst/>
          </a:prstGeom>
        </p:spPr>
        <p:txBody>
          <a:bodyPr anchor="t" rtlCol="false" tIns="0" lIns="0" bIns="0" rIns="0">
            <a:spAutoFit/>
          </a:bodyPr>
          <a:lstStyle/>
          <a:p>
            <a:pPr algn="ctr">
              <a:lnSpc>
                <a:spcPts val="4759"/>
              </a:lnSpc>
            </a:pPr>
            <a:r>
              <a:rPr lang="en-US" sz="3399">
                <a:solidFill>
                  <a:srgbClr val="FDE39B"/>
                </a:solidFill>
                <a:latin typeface="Canva Sans"/>
                <a:ea typeface="Canva Sans"/>
                <a:cs typeface="Canva Sans"/>
                <a:sym typeface="Canva Sans"/>
              </a:rPr>
              <a:t>karena nilai vif &lt; 10 maka tidak terdapat multikolinear</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1812515" y="4824660"/>
            <a:ext cx="14512746" cy="2322039"/>
          </a:xfrm>
          <a:custGeom>
            <a:avLst/>
            <a:gdLst/>
            <a:ahLst/>
            <a:cxnLst/>
            <a:rect r="r" b="b" t="t" l="l"/>
            <a:pathLst>
              <a:path h="2322039" w="14512746">
                <a:moveTo>
                  <a:pt x="0" y="0"/>
                </a:moveTo>
                <a:lnTo>
                  <a:pt x="14512747" y="0"/>
                </a:lnTo>
                <a:lnTo>
                  <a:pt x="14512747" y="2322040"/>
                </a:lnTo>
                <a:lnTo>
                  <a:pt x="0" y="2322040"/>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MELAKUKAN GLS (R)</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3418259" y="3652525"/>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(R)</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867021" y="4133383"/>
            <a:ext cx="15260250" cy="3700611"/>
          </a:xfrm>
          <a:custGeom>
            <a:avLst/>
            <a:gdLst/>
            <a:ahLst/>
            <a:cxnLst/>
            <a:rect r="r" b="b" t="t" l="l"/>
            <a:pathLst>
              <a:path h="3700611" w="15260250">
                <a:moveTo>
                  <a:pt x="0" y="0"/>
                </a:moveTo>
                <a:lnTo>
                  <a:pt x="15260250" y="0"/>
                </a:lnTo>
                <a:lnTo>
                  <a:pt x="15260250" y="3700611"/>
                </a:lnTo>
                <a:lnTo>
                  <a:pt x="0" y="3700611"/>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MELAKUKAN GLS (PY)</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3924753" y="2411063"/>
            <a:ext cx="10987692" cy="7622711"/>
          </a:xfrm>
          <a:custGeom>
            <a:avLst/>
            <a:gdLst/>
            <a:ahLst/>
            <a:cxnLst/>
            <a:rect r="r" b="b" t="t" l="l"/>
            <a:pathLst>
              <a:path h="7622711" w="10987692">
                <a:moveTo>
                  <a:pt x="0" y="0"/>
                </a:moveTo>
                <a:lnTo>
                  <a:pt x="10987692" y="0"/>
                </a:lnTo>
                <a:lnTo>
                  <a:pt x="10987692" y="7622711"/>
                </a:lnTo>
                <a:lnTo>
                  <a:pt x="0" y="7622711"/>
                </a:lnTo>
                <a:lnTo>
                  <a:pt x="0" y="0"/>
                </a:lnTo>
                <a:close/>
              </a:path>
            </a:pathLst>
          </a:custGeom>
          <a:blipFill>
            <a:blip r:embed="rId8"/>
            <a:stretch>
              <a:fillRect l="0" t="0" r="0" b="0"/>
            </a:stretch>
          </a:blipFill>
        </p:spPr>
      </p:sp>
      <p:sp>
        <p:nvSpPr>
          <p:cNvPr name="TextBox 10" id="10"/>
          <p:cNvSpPr txBox="true"/>
          <p:nvPr/>
        </p:nvSpPr>
        <p:spPr>
          <a:xfrm rot="372514">
            <a:off x="2126069" y="753650"/>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(PY)</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6" id="6"/>
          <p:cNvSpPr/>
          <p:nvPr/>
        </p:nvSpPr>
        <p:spPr>
          <a:xfrm flipH="false" flipV="false" rot="0">
            <a:off x="-2035968" y="-912760"/>
            <a:ext cx="5688963" cy="2472969"/>
          </a:xfrm>
          <a:custGeom>
            <a:avLst/>
            <a:gdLst/>
            <a:ahLst/>
            <a:cxnLst/>
            <a:rect r="r" b="b" t="t" l="l"/>
            <a:pathLst>
              <a:path h="2472969" w="5688963">
                <a:moveTo>
                  <a:pt x="0" y="0"/>
                </a:moveTo>
                <a:lnTo>
                  <a:pt x="5688963" y="0"/>
                </a:lnTo>
                <a:lnTo>
                  <a:pt x="5688963" y="2472969"/>
                </a:lnTo>
                <a:lnTo>
                  <a:pt x="0" y="2472969"/>
                </a:lnTo>
                <a:lnTo>
                  <a:pt x="0" y="0"/>
                </a:lnTo>
                <a:close/>
              </a:path>
            </a:pathLst>
          </a:custGeom>
          <a:blipFill>
            <a:blip r:embed="rId5"/>
            <a:stretch>
              <a:fillRect l="0" t="0" r="0" b="0"/>
            </a:stretch>
          </a:blipFill>
        </p:spPr>
      </p:sp>
      <p:sp>
        <p:nvSpPr>
          <p:cNvPr name="Freeform 7" id="7"/>
          <p:cNvSpPr/>
          <p:nvPr/>
        </p:nvSpPr>
        <p:spPr>
          <a:xfrm flipH="false" flipV="false" rot="0">
            <a:off x="14281319" y="-912760"/>
            <a:ext cx="5715554" cy="2484528"/>
          </a:xfrm>
          <a:custGeom>
            <a:avLst/>
            <a:gdLst/>
            <a:ahLst/>
            <a:cxnLst/>
            <a:rect r="r" b="b" t="t" l="l"/>
            <a:pathLst>
              <a:path h="2484528" w="5715554">
                <a:moveTo>
                  <a:pt x="0" y="0"/>
                </a:moveTo>
                <a:lnTo>
                  <a:pt x="5715554" y="0"/>
                </a:lnTo>
                <a:lnTo>
                  <a:pt x="5715554" y="2484528"/>
                </a:lnTo>
                <a:lnTo>
                  <a:pt x="0" y="2484528"/>
                </a:lnTo>
                <a:lnTo>
                  <a:pt x="0" y="0"/>
                </a:lnTo>
                <a:close/>
              </a:path>
            </a:pathLst>
          </a:custGeom>
          <a:blipFill>
            <a:blip r:embed="rId5"/>
            <a:stretch>
              <a:fillRect l="0" t="0" r="0" b="0"/>
            </a:stretch>
          </a:blipFill>
        </p:spPr>
      </p:sp>
      <p:sp>
        <p:nvSpPr>
          <p:cNvPr name="Freeform 8" id="8"/>
          <p:cNvSpPr/>
          <p:nvPr/>
        </p:nvSpPr>
        <p:spPr>
          <a:xfrm flipH="false" flipV="false" rot="0">
            <a:off x="8158547" y="400021"/>
            <a:ext cx="1970906" cy="2190270"/>
          </a:xfrm>
          <a:custGeom>
            <a:avLst/>
            <a:gdLst/>
            <a:ahLst/>
            <a:cxnLst/>
            <a:rect r="r" b="b" t="t" l="l"/>
            <a:pathLst>
              <a:path h="2190270" w="1970906">
                <a:moveTo>
                  <a:pt x="0" y="0"/>
                </a:moveTo>
                <a:lnTo>
                  <a:pt x="1970906" y="0"/>
                </a:lnTo>
                <a:lnTo>
                  <a:pt x="1970906" y="2190270"/>
                </a:lnTo>
                <a:lnTo>
                  <a:pt x="0" y="2190270"/>
                </a:lnTo>
                <a:lnTo>
                  <a:pt x="0" y="0"/>
                </a:lnTo>
                <a:close/>
              </a:path>
            </a:pathLst>
          </a:custGeom>
          <a:blipFill>
            <a:blip r:embed="rId6"/>
            <a:stretch>
              <a:fillRect l="0" t="0" r="0" b="0"/>
            </a:stretch>
          </a:blipFill>
        </p:spPr>
      </p:sp>
      <p:sp>
        <p:nvSpPr>
          <p:cNvPr name="TextBox 9" id="9"/>
          <p:cNvSpPr txBox="true"/>
          <p:nvPr/>
        </p:nvSpPr>
        <p:spPr>
          <a:xfrm rot="0">
            <a:off x="3652995" y="4534062"/>
            <a:ext cx="10991509" cy="1571301"/>
          </a:xfrm>
          <a:prstGeom prst="rect">
            <a:avLst/>
          </a:prstGeom>
        </p:spPr>
        <p:txBody>
          <a:bodyPr anchor="t" rtlCol="false" tIns="0" lIns="0" bIns="0" rIns="0">
            <a:spAutoFit/>
          </a:bodyPr>
          <a:lstStyle/>
          <a:p>
            <a:pPr algn="ctr">
              <a:lnSpc>
                <a:spcPts val="11523"/>
              </a:lnSpc>
            </a:pPr>
            <a:r>
              <a:rPr lang="en-US" sz="12663">
                <a:solidFill>
                  <a:srgbClr val="FDE39B"/>
                </a:solidFill>
                <a:latin typeface="Berthold Block"/>
                <a:ea typeface="Berthold Block"/>
                <a:cs typeface="Berthold Block"/>
                <a:sym typeface="Berthold Block"/>
              </a:rPr>
              <a:t>TERIMA KASIH</a:t>
            </a:r>
            <a:r>
              <a:rPr lang="en-US" sz="12663">
                <a:solidFill>
                  <a:srgbClr val="FDE39B"/>
                </a:solidFill>
                <a:latin typeface="Berthold Block"/>
                <a:ea typeface="Berthold Block"/>
                <a:cs typeface="Berthold Block"/>
                <a:sym typeface="Berthold Block"/>
              </a:rPr>
              <a:t> </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916261" y="-2768555"/>
            <a:ext cx="16541855" cy="12026855"/>
          </a:xfrm>
          <a:custGeom>
            <a:avLst/>
            <a:gdLst/>
            <a:ahLst/>
            <a:cxnLst/>
            <a:rect r="r" b="b" t="t" l="l"/>
            <a:pathLst>
              <a:path h="12026855" w="16541855">
                <a:moveTo>
                  <a:pt x="0" y="0"/>
                </a:moveTo>
                <a:lnTo>
                  <a:pt x="16541855" y="0"/>
                </a:lnTo>
                <a:lnTo>
                  <a:pt x="16541855" y="12026855"/>
                </a:lnTo>
                <a:lnTo>
                  <a:pt x="0" y="12026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5"/>
            <a:stretch>
              <a:fillRect l="0" t="0" r="0" b="0"/>
            </a:stretch>
          </a:blipFill>
        </p:spPr>
      </p:sp>
      <p:sp>
        <p:nvSpPr>
          <p:cNvPr name="Freeform 5" id="5"/>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6" id="6"/>
          <p:cNvSpPr/>
          <p:nvPr/>
        </p:nvSpPr>
        <p:spPr>
          <a:xfrm flipH="false" flipV="false" rot="0">
            <a:off x="-475746" y="2814622"/>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2234328" y="-952748"/>
            <a:ext cx="7229991" cy="3142848"/>
          </a:xfrm>
          <a:custGeom>
            <a:avLst/>
            <a:gdLst/>
            <a:ahLst/>
            <a:cxnLst/>
            <a:rect r="r" b="b" t="t" l="l"/>
            <a:pathLst>
              <a:path h="3142848" w="7229991">
                <a:moveTo>
                  <a:pt x="0" y="0"/>
                </a:moveTo>
                <a:lnTo>
                  <a:pt x="7229991" y="0"/>
                </a:lnTo>
                <a:lnTo>
                  <a:pt x="7229991" y="3142847"/>
                </a:lnTo>
                <a:lnTo>
                  <a:pt x="0" y="3142847"/>
                </a:lnTo>
                <a:lnTo>
                  <a:pt x="0" y="0"/>
                </a:lnTo>
                <a:close/>
              </a:path>
            </a:pathLst>
          </a:custGeom>
          <a:blipFill>
            <a:blip r:embed="rId8"/>
            <a:stretch>
              <a:fillRect l="0" t="0" r="0" b="0"/>
            </a:stretch>
          </a:blipFill>
        </p:spPr>
      </p:sp>
      <p:sp>
        <p:nvSpPr>
          <p:cNvPr name="TextBox 8" id="8"/>
          <p:cNvSpPr txBox="true"/>
          <p:nvPr/>
        </p:nvSpPr>
        <p:spPr>
          <a:xfrm rot="0">
            <a:off x="7653010" y="2332736"/>
            <a:ext cx="9068356" cy="4422775"/>
          </a:xfrm>
          <a:prstGeom prst="rect">
            <a:avLst/>
          </a:prstGeom>
        </p:spPr>
        <p:txBody>
          <a:bodyPr anchor="t" rtlCol="false" tIns="0" lIns="0" bIns="0" rIns="0">
            <a:spAutoFit/>
          </a:bodyPr>
          <a:lstStyle/>
          <a:p>
            <a:pPr algn="l">
              <a:lnSpc>
                <a:spcPts val="3500"/>
              </a:lnSpc>
            </a:pPr>
            <a:r>
              <a:rPr lang="en-US" sz="2500">
                <a:solidFill>
                  <a:srgbClr val="082939"/>
                </a:solidFill>
                <a:latin typeface="Aran"/>
                <a:ea typeface="Aran"/>
                <a:cs typeface="Aran"/>
                <a:sym typeface="Aran"/>
              </a:rPr>
              <a:t>salah satu metode statistik yang biasa digunakan dalam memodelkan dan menyelidiki hubungan antara satu variabel terikat dengan dua atau lebih variabel independen adalah analisis regresi linear berganda (Maharani dkk., 2014). salah satu metode estimasi dalam regresi linear yang bertujuan untuk mencari garis terbaik dengan meminimalkan jumlah kuadrat selisih antara nilai aktual dan nilai prediksi disebut Ordinary Least Squares (OLS). Metode ini sangat peka terhadap adanya penyimpangan pada asumsi data, dimana asumsinya adalah residual berdistribusi normal, varians yang homogen, dan tidak terjadi autokorelasi</a:t>
            </a:r>
          </a:p>
        </p:txBody>
      </p:sp>
      <p:sp>
        <p:nvSpPr>
          <p:cNvPr name="TextBox 9" id="9"/>
          <p:cNvSpPr txBox="true"/>
          <p:nvPr/>
        </p:nvSpPr>
        <p:spPr>
          <a:xfrm rot="0">
            <a:off x="7653010" y="779129"/>
            <a:ext cx="11214888" cy="1410971"/>
          </a:xfrm>
          <a:prstGeom prst="rect">
            <a:avLst/>
          </a:prstGeom>
        </p:spPr>
        <p:txBody>
          <a:bodyPr anchor="t" rtlCol="false" tIns="0" lIns="0" bIns="0" rIns="0">
            <a:spAutoFit/>
          </a:bodyPr>
          <a:lstStyle/>
          <a:p>
            <a:pPr algn="l">
              <a:lnSpc>
                <a:spcPts val="11479"/>
              </a:lnSpc>
            </a:pPr>
            <a:r>
              <a:rPr lang="en-US" sz="8199">
                <a:solidFill>
                  <a:srgbClr val="082939"/>
                </a:solidFill>
                <a:latin typeface="Berthold Block"/>
                <a:ea typeface="Berthold Block"/>
                <a:cs typeface="Berthold Block"/>
                <a:sym typeface="Berthold Block"/>
              </a:rPr>
              <a:t>ORDINARY LEAST SQUARE</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4"/>
            <a:stretch>
              <a:fillRect l="0" t="0" r="0" b="0"/>
            </a:stretch>
          </a:blipFill>
        </p:spPr>
      </p:sp>
      <p:sp>
        <p:nvSpPr>
          <p:cNvPr name="Freeform 5" id="5"/>
          <p:cNvSpPr/>
          <p:nvPr/>
        </p:nvSpPr>
        <p:spPr>
          <a:xfrm flipH="false" flipV="false" rot="0">
            <a:off x="-2035968" y="-1358081"/>
            <a:ext cx="8254434" cy="3588169"/>
          </a:xfrm>
          <a:custGeom>
            <a:avLst/>
            <a:gdLst/>
            <a:ahLst/>
            <a:cxnLst/>
            <a:rect r="r" b="b" t="t" l="l"/>
            <a:pathLst>
              <a:path h="3588169" w="8254434">
                <a:moveTo>
                  <a:pt x="0" y="0"/>
                </a:moveTo>
                <a:lnTo>
                  <a:pt x="8254433" y="0"/>
                </a:lnTo>
                <a:lnTo>
                  <a:pt x="8254433" y="3588169"/>
                </a:lnTo>
                <a:lnTo>
                  <a:pt x="0" y="3588169"/>
                </a:lnTo>
                <a:lnTo>
                  <a:pt x="0" y="0"/>
                </a:lnTo>
                <a:close/>
              </a:path>
            </a:pathLst>
          </a:custGeom>
          <a:blipFill>
            <a:blip r:embed="rId5"/>
            <a:stretch>
              <a:fillRect l="0" t="0" r="0" b="0"/>
            </a:stretch>
          </a:blipFill>
        </p:spPr>
      </p:sp>
      <p:sp>
        <p:nvSpPr>
          <p:cNvPr name="Freeform 6" id="6"/>
          <p:cNvSpPr/>
          <p:nvPr/>
        </p:nvSpPr>
        <p:spPr>
          <a:xfrm flipH="false" flipV="false" rot="0">
            <a:off x="13091728" y="-912760"/>
            <a:ext cx="7067770" cy="3072331"/>
          </a:xfrm>
          <a:custGeom>
            <a:avLst/>
            <a:gdLst/>
            <a:ahLst/>
            <a:cxnLst/>
            <a:rect r="r" b="b" t="t" l="l"/>
            <a:pathLst>
              <a:path h="3072331" w="7067770">
                <a:moveTo>
                  <a:pt x="0" y="0"/>
                </a:moveTo>
                <a:lnTo>
                  <a:pt x="7067769" y="0"/>
                </a:lnTo>
                <a:lnTo>
                  <a:pt x="7067769" y="3072331"/>
                </a:lnTo>
                <a:lnTo>
                  <a:pt x="0" y="3072331"/>
                </a:lnTo>
                <a:lnTo>
                  <a:pt x="0" y="0"/>
                </a:lnTo>
                <a:close/>
              </a:path>
            </a:pathLst>
          </a:custGeom>
          <a:blipFill>
            <a:blip r:embed="rId5"/>
            <a:stretch>
              <a:fillRect l="0" t="0" r="0" b="0"/>
            </a:stretch>
          </a:blipFill>
        </p:spPr>
      </p:sp>
      <p:sp>
        <p:nvSpPr>
          <p:cNvPr name="Freeform 7" id="7"/>
          <p:cNvSpPr/>
          <p:nvPr/>
        </p:nvSpPr>
        <p:spPr>
          <a:xfrm flipH="false" flipV="false" rot="0">
            <a:off x="14730508" y="2659554"/>
            <a:ext cx="3729799" cy="8854123"/>
          </a:xfrm>
          <a:custGeom>
            <a:avLst/>
            <a:gdLst/>
            <a:ahLst/>
            <a:cxnLst/>
            <a:rect r="r" b="b" t="t" l="l"/>
            <a:pathLst>
              <a:path h="8854123" w="3729799">
                <a:moveTo>
                  <a:pt x="0" y="0"/>
                </a:moveTo>
                <a:lnTo>
                  <a:pt x="3729799" y="0"/>
                </a:lnTo>
                <a:lnTo>
                  <a:pt x="3729799" y="8854123"/>
                </a:lnTo>
                <a:lnTo>
                  <a:pt x="0" y="8854123"/>
                </a:lnTo>
                <a:lnTo>
                  <a:pt x="0" y="0"/>
                </a:lnTo>
                <a:close/>
              </a:path>
            </a:pathLst>
          </a:custGeom>
          <a:blipFill>
            <a:blip r:embed="rId6"/>
            <a:stretch>
              <a:fillRect l="0" t="0" r="0" b="0"/>
            </a:stretch>
          </a:blipFill>
        </p:spPr>
      </p:sp>
      <p:sp>
        <p:nvSpPr>
          <p:cNvPr name="Freeform 8" id="8"/>
          <p:cNvSpPr/>
          <p:nvPr/>
        </p:nvSpPr>
        <p:spPr>
          <a:xfrm flipH="false" flipV="false" rot="0">
            <a:off x="8158547" y="400021"/>
            <a:ext cx="1970906" cy="2190270"/>
          </a:xfrm>
          <a:custGeom>
            <a:avLst/>
            <a:gdLst/>
            <a:ahLst/>
            <a:cxnLst/>
            <a:rect r="r" b="b" t="t" l="l"/>
            <a:pathLst>
              <a:path h="2190270" w="1970906">
                <a:moveTo>
                  <a:pt x="0" y="0"/>
                </a:moveTo>
                <a:lnTo>
                  <a:pt x="1970906" y="0"/>
                </a:lnTo>
                <a:lnTo>
                  <a:pt x="1970906" y="2190270"/>
                </a:lnTo>
                <a:lnTo>
                  <a:pt x="0" y="2190270"/>
                </a:lnTo>
                <a:lnTo>
                  <a:pt x="0" y="0"/>
                </a:lnTo>
                <a:close/>
              </a:path>
            </a:pathLst>
          </a:custGeom>
          <a:blipFill>
            <a:blip r:embed="rId7"/>
            <a:stretch>
              <a:fillRect l="0" t="0" r="0" b="0"/>
            </a:stretch>
          </a:blipFill>
        </p:spPr>
      </p:sp>
      <p:sp>
        <p:nvSpPr>
          <p:cNvPr name="TextBox 9" id="9"/>
          <p:cNvSpPr txBox="true"/>
          <p:nvPr/>
        </p:nvSpPr>
        <p:spPr>
          <a:xfrm rot="0">
            <a:off x="3536556" y="2428366"/>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DAPAT DIGUNAKAN KETIKA?</a:t>
            </a:r>
          </a:p>
        </p:txBody>
      </p:sp>
      <p:sp>
        <p:nvSpPr>
          <p:cNvPr name="TextBox 10" id="10"/>
          <p:cNvSpPr txBox="true"/>
          <p:nvPr/>
        </p:nvSpPr>
        <p:spPr>
          <a:xfrm rot="0">
            <a:off x="4609822" y="4043012"/>
            <a:ext cx="9068356" cy="267017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OLS dapat digunakan ketika hubungan antar variabel bersifat linear, error memiliki varians konstan (homoskedastisitas), tidak terjadi autokorelasi antar error, tidak terdapat multikolinearitas tinggi antar variabel independen, serta data memiliki karakteristik residual yang berdistribusi normal (terutama untuk keperluan inferensi).</a:t>
            </a:r>
          </a:p>
        </p:txBody>
      </p:sp>
      <p:sp>
        <p:nvSpPr>
          <p:cNvPr name="Freeform 11" id="11"/>
          <p:cNvSpPr/>
          <p:nvPr/>
        </p:nvSpPr>
        <p:spPr>
          <a:xfrm flipH="true" flipV="false" rot="0">
            <a:off x="-100898" y="2230088"/>
            <a:ext cx="3466719" cy="8229600"/>
          </a:xfrm>
          <a:custGeom>
            <a:avLst/>
            <a:gdLst/>
            <a:ahLst/>
            <a:cxnLst/>
            <a:rect r="r" b="b" t="t" l="l"/>
            <a:pathLst>
              <a:path h="8229600" w="3466719">
                <a:moveTo>
                  <a:pt x="3466719" y="0"/>
                </a:moveTo>
                <a:lnTo>
                  <a:pt x="0" y="0"/>
                </a:lnTo>
                <a:lnTo>
                  <a:pt x="0" y="8229600"/>
                </a:lnTo>
                <a:lnTo>
                  <a:pt x="3466719" y="8229600"/>
                </a:lnTo>
                <a:lnTo>
                  <a:pt x="3466719" y="0"/>
                </a:lnTo>
                <a:close/>
              </a:path>
            </a:pathLst>
          </a:custGeom>
          <a:blipFill>
            <a:blip r:embed="rId6"/>
            <a:stretch>
              <a:fillRect l="0" t="0" r="0" b="0"/>
            </a:stretch>
          </a:blipFill>
        </p:spPr>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4751444" y="4010650"/>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7" id="7"/>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8" id="8"/>
          <p:cNvSpPr/>
          <p:nvPr/>
        </p:nvSpPr>
        <p:spPr>
          <a:xfrm flipH="false" flipV="false" rot="0">
            <a:off x="-4691464" y="4300187"/>
            <a:ext cx="8644060" cy="3757538"/>
          </a:xfrm>
          <a:custGeom>
            <a:avLst/>
            <a:gdLst/>
            <a:ahLst/>
            <a:cxnLst/>
            <a:rect r="r" b="b" t="t" l="l"/>
            <a:pathLst>
              <a:path h="3757538" w="8644060">
                <a:moveTo>
                  <a:pt x="0" y="0"/>
                </a:moveTo>
                <a:lnTo>
                  <a:pt x="8644061" y="0"/>
                </a:lnTo>
                <a:lnTo>
                  <a:pt x="8644061" y="3757538"/>
                </a:lnTo>
                <a:lnTo>
                  <a:pt x="0" y="3757538"/>
                </a:lnTo>
                <a:lnTo>
                  <a:pt x="0" y="0"/>
                </a:lnTo>
                <a:close/>
              </a:path>
            </a:pathLst>
          </a:custGeom>
          <a:blipFill>
            <a:blip r:embed="rId8"/>
            <a:stretch>
              <a:fillRect l="0" t="0" r="0" b="0"/>
            </a:stretch>
          </a:blipFill>
        </p:spPr>
      </p:sp>
      <p:sp>
        <p:nvSpPr>
          <p:cNvPr name="Freeform 9" id="9"/>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8"/>
            <a:stretch>
              <a:fillRect l="0" t="0" r="0" b="0"/>
            </a:stretch>
          </a:blipFill>
        </p:spPr>
      </p:sp>
      <p:sp>
        <p:nvSpPr>
          <p:cNvPr name="Freeform 10" id="10"/>
          <p:cNvSpPr/>
          <p:nvPr/>
        </p:nvSpPr>
        <p:spPr>
          <a:xfrm flipH="false" flipV="false" rot="0">
            <a:off x="3493371" y="2374692"/>
            <a:ext cx="11301259" cy="5537617"/>
          </a:xfrm>
          <a:custGeom>
            <a:avLst/>
            <a:gdLst/>
            <a:ahLst/>
            <a:cxnLst/>
            <a:rect r="r" b="b" t="t" l="l"/>
            <a:pathLst>
              <a:path h="5537617" w="11301259">
                <a:moveTo>
                  <a:pt x="0" y="0"/>
                </a:moveTo>
                <a:lnTo>
                  <a:pt x="11301258" y="0"/>
                </a:lnTo>
                <a:lnTo>
                  <a:pt x="11301258" y="5537616"/>
                </a:lnTo>
                <a:lnTo>
                  <a:pt x="0" y="5537616"/>
                </a:lnTo>
                <a:lnTo>
                  <a:pt x="0" y="0"/>
                </a:lnTo>
                <a:close/>
              </a:path>
            </a:pathLst>
          </a:custGeom>
          <a:blipFill>
            <a:blip r:embed="rId9"/>
            <a:stretch>
              <a:fillRect l="0" t="0" r="0" b="0"/>
            </a:stretch>
          </a:blipFill>
        </p:spPr>
      </p:sp>
      <p:sp>
        <p:nvSpPr>
          <p:cNvPr name="TextBox 11" id="11"/>
          <p:cNvSpPr txBox="true"/>
          <p:nvPr/>
        </p:nvSpPr>
        <p:spPr>
          <a:xfrm rot="0">
            <a:off x="3536556" y="79330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PREVIEW DATA</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4751444" y="4010650"/>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7" id="7"/>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8" id="8"/>
          <p:cNvSpPr/>
          <p:nvPr/>
        </p:nvSpPr>
        <p:spPr>
          <a:xfrm flipH="false" flipV="false" rot="0">
            <a:off x="-4691464" y="4300187"/>
            <a:ext cx="8644060" cy="3757538"/>
          </a:xfrm>
          <a:custGeom>
            <a:avLst/>
            <a:gdLst/>
            <a:ahLst/>
            <a:cxnLst/>
            <a:rect r="r" b="b" t="t" l="l"/>
            <a:pathLst>
              <a:path h="3757538" w="8644060">
                <a:moveTo>
                  <a:pt x="0" y="0"/>
                </a:moveTo>
                <a:lnTo>
                  <a:pt x="8644061" y="0"/>
                </a:lnTo>
                <a:lnTo>
                  <a:pt x="8644061" y="3757538"/>
                </a:lnTo>
                <a:lnTo>
                  <a:pt x="0" y="3757538"/>
                </a:lnTo>
                <a:lnTo>
                  <a:pt x="0" y="0"/>
                </a:lnTo>
                <a:close/>
              </a:path>
            </a:pathLst>
          </a:custGeom>
          <a:blipFill>
            <a:blip r:embed="rId8"/>
            <a:stretch>
              <a:fillRect l="0" t="0" r="0" b="0"/>
            </a:stretch>
          </a:blipFill>
        </p:spPr>
      </p:sp>
      <p:sp>
        <p:nvSpPr>
          <p:cNvPr name="Freeform 9" id="9"/>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8"/>
            <a:stretch>
              <a:fillRect l="0" t="0" r="0" b="0"/>
            </a:stretch>
          </a:blipFill>
        </p:spPr>
      </p:sp>
      <p:sp>
        <p:nvSpPr>
          <p:cNvPr name="TextBox 10" id="10"/>
          <p:cNvSpPr txBox="true"/>
          <p:nvPr/>
        </p:nvSpPr>
        <p:spPr>
          <a:xfrm rot="0">
            <a:off x="3952597" y="1417831"/>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PREVIEW DATA</a:t>
            </a:r>
          </a:p>
        </p:txBody>
      </p:sp>
      <p:sp>
        <p:nvSpPr>
          <p:cNvPr name="TextBox 11" id="11"/>
          <p:cNvSpPr txBox="true"/>
          <p:nvPr/>
        </p:nvSpPr>
        <p:spPr>
          <a:xfrm rot="0">
            <a:off x="5346170" y="3665278"/>
            <a:ext cx="9068356" cy="2232025"/>
          </a:xfrm>
          <a:prstGeom prst="rect">
            <a:avLst/>
          </a:prstGeom>
        </p:spPr>
        <p:txBody>
          <a:bodyPr anchor="t" rtlCol="false" tIns="0" lIns="0" bIns="0" rIns="0">
            <a:spAutoFit/>
          </a:bodyPr>
          <a:lstStyle/>
          <a:p>
            <a:pPr algn="just">
              <a:lnSpc>
                <a:spcPts val="3500"/>
              </a:lnSpc>
            </a:pPr>
            <a:r>
              <a:rPr lang="en-US" sz="2500">
                <a:solidFill>
                  <a:srgbClr val="082939"/>
                </a:solidFill>
                <a:latin typeface="Aran"/>
                <a:ea typeface="Aran"/>
                <a:cs typeface="Aran"/>
                <a:sym typeface="Aran"/>
              </a:rPr>
              <a:t>data yang didapat merupakan data untuk perhitungan IPM (y) yang memiliki variabel independen berupa HLS, RLS, dan pengeluaran per kapita yang ada pada tahun 2022.</a:t>
            </a:r>
          </a:p>
          <a:p>
            <a:pPr algn="just">
              <a:lnSpc>
                <a:spcPts val="3500"/>
              </a:lnSpc>
            </a:pPr>
            <a:r>
              <a:rPr lang="en-US" sz="2500">
                <a:solidFill>
                  <a:srgbClr val="082939"/>
                </a:solidFill>
                <a:latin typeface="Aran"/>
                <a:ea typeface="Aran"/>
                <a:cs typeface="Aran"/>
                <a:sym typeface="Aran"/>
              </a:rPr>
              <a:t>data ini tidak meliputi 38 provinsi, dan hanya dipilih 33 provinsi saja.</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4685545" y="1680287"/>
            <a:ext cx="9514724" cy="2736592"/>
          </a:xfrm>
          <a:custGeom>
            <a:avLst/>
            <a:gdLst/>
            <a:ahLst/>
            <a:cxnLst/>
            <a:rect r="r" b="b" t="t" l="l"/>
            <a:pathLst>
              <a:path h="2736592" w="9514724">
                <a:moveTo>
                  <a:pt x="0" y="0"/>
                </a:moveTo>
                <a:lnTo>
                  <a:pt x="9514724" y="0"/>
                </a:lnTo>
                <a:lnTo>
                  <a:pt x="9514724" y="2736591"/>
                </a:lnTo>
                <a:lnTo>
                  <a:pt x="0" y="2736591"/>
                </a:lnTo>
                <a:lnTo>
                  <a:pt x="0" y="0"/>
                </a:lnTo>
                <a:close/>
              </a:path>
            </a:pathLst>
          </a:custGeom>
          <a:blipFill>
            <a:blip r:embed="rId8"/>
            <a:stretch>
              <a:fillRect l="0" t="0" r="0" b="0"/>
            </a:stretch>
          </a:blipFill>
        </p:spPr>
      </p:sp>
      <p:sp>
        <p:nvSpPr>
          <p:cNvPr name="Freeform 11" id="11"/>
          <p:cNvSpPr/>
          <p:nvPr/>
        </p:nvSpPr>
        <p:spPr>
          <a:xfrm flipH="false" flipV="false" rot="0">
            <a:off x="4685545" y="4599525"/>
            <a:ext cx="9390646" cy="3850165"/>
          </a:xfrm>
          <a:custGeom>
            <a:avLst/>
            <a:gdLst/>
            <a:ahLst/>
            <a:cxnLst/>
            <a:rect r="r" b="b" t="t" l="l"/>
            <a:pathLst>
              <a:path h="3850165" w="9390646">
                <a:moveTo>
                  <a:pt x="0" y="0"/>
                </a:moveTo>
                <a:lnTo>
                  <a:pt x="9390646" y="0"/>
                </a:lnTo>
                <a:lnTo>
                  <a:pt x="9390646" y="3850165"/>
                </a:lnTo>
                <a:lnTo>
                  <a:pt x="0" y="3850165"/>
                </a:lnTo>
                <a:lnTo>
                  <a:pt x="0" y="0"/>
                </a:lnTo>
                <a:close/>
              </a:path>
            </a:pathLst>
          </a:custGeom>
          <a:blipFill>
            <a:blip r:embed="rId9"/>
            <a:stretch>
              <a:fillRect l="0" t="0" r="0" b="0"/>
            </a:stretch>
          </a:blipFill>
        </p:spPr>
      </p:sp>
      <p:sp>
        <p:nvSpPr>
          <p:cNvPr name="TextBox 12" id="12"/>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ASUMSI MULTIKOLINEARITAS</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TextBox 10" id="10"/>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ASUMSI MULTIKOLINEARITAS</a:t>
            </a:r>
          </a:p>
        </p:txBody>
      </p:sp>
      <p:sp>
        <p:nvSpPr>
          <p:cNvPr name="TextBox 11" id="11"/>
          <p:cNvSpPr txBox="true"/>
          <p:nvPr/>
        </p:nvSpPr>
        <p:spPr>
          <a:xfrm rot="0">
            <a:off x="4509978" y="2125313"/>
            <a:ext cx="9068356" cy="529907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berdasarkan hasil kedua software (R dan Jupyter) didapatkan kesimpulan bahwa tidak terjadi multikolinearitas, pengujian multikolinearitas dapat dilihat berdasarkan nilai Tolerance ataupun nilai Variance Inflation Factor (VIF) dengan kriteria sebagai berikut :</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&lt;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&gt; 0,01, maka dinyatakan tidak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&gt;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&lt; 0,01, maka dinyatakan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koefisien korelasi masing-masing variabel bebas &gt; 0,8 maka terjadi multikolinearitas. Tetapi jika koefisien korelasi masing-masing variabel bebas &lt; 0,8 maka tidak terjadi multikolinearitas.  (Ghozali, 2016 dalam Binus, 2021)</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2874437" y="8449690"/>
            <a:ext cx="3540132" cy="989762"/>
          </a:xfrm>
          <a:custGeom>
            <a:avLst/>
            <a:gdLst/>
            <a:ahLst/>
            <a:cxnLst/>
            <a:rect r="r" b="b" t="t" l="l"/>
            <a:pathLst>
              <a:path h="989762" w="3540132">
                <a:moveTo>
                  <a:pt x="0" y="0"/>
                </a:moveTo>
                <a:lnTo>
                  <a:pt x="3540133" y="0"/>
                </a:lnTo>
                <a:lnTo>
                  <a:pt x="3540133"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1028700" y="2553085"/>
            <a:ext cx="7171768" cy="4037764"/>
          </a:xfrm>
          <a:custGeom>
            <a:avLst/>
            <a:gdLst/>
            <a:ahLst/>
            <a:cxnLst/>
            <a:rect r="r" b="b" t="t" l="l"/>
            <a:pathLst>
              <a:path h="4037764" w="7171768">
                <a:moveTo>
                  <a:pt x="0" y="0"/>
                </a:moveTo>
                <a:lnTo>
                  <a:pt x="7171768" y="0"/>
                </a:lnTo>
                <a:lnTo>
                  <a:pt x="7171768" y="4037764"/>
                </a:lnTo>
                <a:lnTo>
                  <a:pt x="0" y="4037764"/>
                </a:lnTo>
                <a:lnTo>
                  <a:pt x="0" y="0"/>
                </a:lnTo>
                <a:close/>
              </a:path>
            </a:pathLst>
          </a:custGeom>
          <a:blipFill>
            <a:blip r:embed="rId8"/>
            <a:stretch>
              <a:fillRect l="0" t="0" r="0" b="0"/>
            </a:stretch>
          </a:blipFill>
        </p:spPr>
      </p:sp>
      <p:sp>
        <p:nvSpPr>
          <p:cNvPr name="Freeform 11" id="11"/>
          <p:cNvSpPr/>
          <p:nvPr/>
        </p:nvSpPr>
        <p:spPr>
          <a:xfrm flipH="false" flipV="false" rot="0">
            <a:off x="8308321" y="3202040"/>
            <a:ext cx="9132233" cy="2408627"/>
          </a:xfrm>
          <a:custGeom>
            <a:avLst/>
            <a:gdLst/>
            <a:ahLst/>
            <a:cxnLst/>
            <a:rect r="r" b="b" t="t" l="l"/>
            <a:pathLst>
              <a:path h="2408627" w="9132233">
                <a:moveTo>
                  <a:pt x="0" y="0"/>
                </a:moveTo>
                <a:lnTo>
                  <a:pt x="9132233" y="0"/>
                </a:lnTo>
                <a:lnTo>
                  <a:pt x="9132233" y="2408627"/>
                </a:lnTo>
                <a:lnTo>
                  <a:pt x="0" y="2408627"/>
                </a:lnTo>
                <a:lnTo>
                  <a:pt x="0" y="0"/>
                </a:lnTo>
                <a:close/>
              </a:path>
            </a:pathLst>
          </a:custGeom>
          <a:blipFill>
            <a:blip r:embed="rId9"/>
            <a:stretch>
              <a:fillRect l="0" t="0" r="0" b="0"/>
            </a:stretch>
          </a:blipFill>
        </p:spPr>
      </p:sp>
      <p:sp>
        <p:nvSpPr>
          <p:cNvPr name="TextBox 12" id="12"/>
          <p:cNvSpPr txBox="true"/>
          <p:nvPr/>
        </p:nvSpPr>
        <p:spPr>
          <a:xfrm rot="0">
            <a:off x="3536556" y="779020"/>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NORMALITAS ERROR</a:t>
            </a:r>
          </a:p>
        </p:txBody>
      </p:sp>
      <p:sp>
        <p:nvSpPr>
          <p:cNvPr name="TextBox 13" id="13"/>
          <p:cNvSpPr txBox="true"/>
          <p:nvPr/>
        </p:nvSpPr>
        <p:spPr>
          <a:xfrm rot="0">
            <a:off x="8599219" y="5806607"/>
            <a:ext cx="8660081" cy="1355725"/>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didapatkan bahwa nilai p-value yang &gt;0.05 sehingga me</a:t>
            </a:r>
            <a:r>
              <a:rPr lang="en-US" sz="2500">
                <a:solidFill>
                  <a:srgbClr val="FFFFFF"/>
                </a:solidFill>
                <a:latin typeface="Aran"/>
                <a:ea typeface="Aran"/>
                <a:cs typeface="Aran"/>
                <a:sym typeface="Aran"/>
              </a:rPr>
              <a:t>n</a:t>
            </a:r>
            <a:r>
              <a:rPr lang="en-US" sz="2500">
                <a:solidFill>
                  <a:srgbClr val="FFFFFF"/>
                </a:solidFill>
                <a:latin typeface="Aran"/>
                <a:ea typeface="Aran"/>
                <a:cs typeface="Aran"/>
                <a:sym typeface="Aran"/>
              </a:rPr>
              <a:t>an</a:t>
            </a:r>
            <a:r>
              <a:rPr lang="en-US" sz="2500">
                <a:solidFill>
                  <a:srgbClr val="FFFFFF"/>
                </a:solidFill>
                <a:latin typeface="Aran"/>
                <a:ea typeface="Aran"/>
                <a:cs typeface="Aran"/>
                <a:sym typeface="Aran"/>
              </a:rPr>
              <a:t>dakan bahwa residua</a:t>
            </a:r>
            <a:r>
              <a:rPr lang="en-US" sz="2500">
                <a:solidFill>
                  <a:srgbClr val="FFFFFF"/>
                </a:solidFill>
                <a:latin typeface="Aran"/>
                <a:ea typeface="Aran"/>
                <a:cs typeface="Aran"/>
                <a:sym typeface="Aran"/>
              </a:rPr>
              <a:t>l</a:t>
            </a:r>
            <a:r>
              <a:rPr lang="en-US" sz="2500">
                <a:solidFill>
                  <a:srgbClr val="FFFFFF"/>
                </a:solidFill>
                <a:latin typeface="Aran"/>
                <a:ea typeface="Aran"/>
                <a:cs typeface="Aran"/>
                <a:sym typeface="Aran"/>
              </a:rPr>
              <a:t> model regresi ini berdistribusi normal</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DAGlyyrEo6E</dc:identifier>
  <dcterms:modified xsi:type="dcterms:W3CDTF">2011-08-01T06:04:30Z</dcterms:modified>
  <cp:revision>1</cp:revision>
  <dc:title>Tugas 3</dc:title>
</cp:coreProperties>
</file>